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2"/>
  </p:notesMasterIdLst>
  <p:sldIdLst>
    <p:sldId id="631" r:id="rId2"/>
    <p:sldId id="632" r:id="rId3"/>
    <p:sldId id="606" r:id="rId4"/>
    <p:sldId id="607" r:id="rId5"/>
    <p:sldId id="608" r:id="rId6"/>
    <p:sldId id="609" r:id="rId7"/>
    <p:sldId id="610" r:id="rId8"/>
    <p:sldId id="611" r:id="rId9"/>
    <p:sldId id="612" r:id="rId10"/>
    <p:sldId id="613" r:id="rId11"/>
    <p:sldId id="614" r:id="rId12"/>
    <p:sldId id="616" r:id="rId13"/>
    <p:sldId id="633" r:id="rId14"/>
    <p:sldId id="617" r:id="rId15"/>
    <p:sldId id="618" r:id="rId16"/>
    <p:sldId id="615" r:id="rId17"/>
    <p:sldId id="619" r:id="rId18"/>
    <p:sldId id="620" r:id="rId19"/>
    <p:sldId id="622" r:id="rId20"/>
    <p:sldId id="621" r:id="rId21"/>
    <p:sldId id="623" r:id="rId22"/>
    <p:sldId id="624" r:id="rId23"/>
    <p:sldId id="625" r:id="rId24"/>
    <p:sldId id="626" r:id="rId25"/>
    <p:sldId id="628" r:id="rId26"/>
    <p:sldId id="627" r:id="rId27"/>
    <p:sldId id="629" r:id="rId28"/>
    <p:sldId id="630" r:id="rId29"/>
    <p:sldId id="272" r:id="rId30"/>
    <p:sldId id="540"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66CCFF"/>
    <a:srgbClr val="4708C4"/>
    <a:srgbClr val="FF0000"/>
    <a:srgbClr val="C6466B"/>
    <a:srgbClr val="FF9900"/>
    <a:srgbClr val="9966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3" autoAdjust="0"/>
    <p:restoredTop sz="95244" autoAdjust="0"/>
  </p:normalViewPr>
  <p:slideViewPr>
    <p:cSldViewPr>
      <p:cViewPr>
        <p:scale>
          <a:sx n="56" d="100"/>
          <a:sy n="56" d="100"/>
        </p:scale>
        <p:origin x="-1008" y="-264"/>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2664" y="-6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91B9EE-D541-46EB-AF9F-DD9ACAB7AFE7}" type="datetimeFigureOut">
              <a:rPr lang="en-US" smtClean="0"/>
              <a:pPr/>
              <a:t>3/5/2022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802A28-D55D-4DEE-A5AD-28137AD9A422}" type="slidenum">
              <a:rPr lang="en-US" smtClean="0"/>
              <a:pPr/>
              <a:t>‹#›</a:t>
            </a:fld>
            <a:endParaRPr lang="en-US"/>
          </a:p>
        </p:txBody>
      </p:sp>
    </p:spTree>
    <p:extLst>
      <p:ext uri="{BB962C8B-B14F-4D97-AF65-F5344CB8AC3E}">
        <p14:creationId xmlns:p14="http://schemas.microsoft.com/office/powerpoint/2010/main" val="278012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44036" name="Slide Number Placeholder 3"/>
          <p:cNvSpPr>
            <a:spLocks noGrp="1"/>
          </p:cNvSpPr>
          <p:nvPr>
            <p:ph type="sldNum" sz="quarter" idx="5"/>
          </p:nvPr>
        </p:nvSpPr>
        <p:spPr bwMode="auto">
          <a:ln>
            <a:miter lim="800000"/>
            <a:headEnd/>
            <a:tailEnd/>
          </a:ln>
        </p:spPr>
        <p:txBody>
          <a:bodyPr/>
          <a:lstStyle/>
          <a:p>
            <a:pPr>
              <a:defRPr/>
            </a:pPr>
            <a:fld id="{F48539E1-2BAF-4A87-8C12-5B3F4886C701}" type="slidenum">
              <a:rPr lang="en-US" smtClean="0"/>
              <a:pPr>
                <a:defRPr/>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D86F7D5-D43C-494F-8742-43B3AF33B8D7}" type="datetime1">
              <a:rPr lang="en-US" smtClean="0"/>
              <a:t>3/5/2022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A6C767-D6E3-45C3-88CB-9C343E1E0D02}" type="datetime1">
              <a:rPr lang="en-US" smtClean="0"/>
              <a:t>3/5/2022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6A9E74-4895-4749-B79C-F5735D045D0E}" type="datetime1">
              <a:rPr lang="en-US" smtClean="0"/>
              <a:t>3/5/2022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Text Placeholder 3"/>
          <p:cNvSpPr>
            <a:spLocks noGrp="1"/>
          </p:cNvSpPr>
          <p:nvPr>
            <p:ph type="body" sz="quarter" idx="17"/>
          </p:nvPr>
        </p:nvSpPr>
        <p:spPr>
          <a:xfrm>
            <a:off x="615811" y="2533504"/>
            <a:ext cx="4872039" cy="3097212"/>
          </a:xfrm>
          <a:prstGeom prst="rect">
            <a:avLst/>
          </a:prstGeom>
        </p:spPr>
        <p:txBody>
          <a:bodyPr/>
          <a:lstStyle>
            <a:lvl1pPr>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9"/>
          <p:cNvSpPr>
            <a:spLocks noGrp="1"/>
          </p:cNvSpPr>
          <p:nvPr>
            <p:ph sz="quarter" idx="19"/>
          </p:nvPr>
        </p:nvSpPr>
        <p:spPr>
          <a:xfrm>
            <a:off x="7042151" y="2347915"/>
            <a:ext cx="3289300" cy="2770187"/>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47389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37B67E-DC26-4C1A-826B-AAB65733631C}" type="datetime1">
              <a:rPr lang="en-US" smtClean="0"/>
              <a:t>3/5/2022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37B9C5-DAE9-4864-AC5A-394237965B41}" type="datetime1">
              <a:rPr lang="en-US" smtClean="0"/>
              <a:t>3/5/2022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44E197B-5B9D-452C-BCBA-A295B6D7DE61}" type="datetime1">
              <a:rPr lang="en-US" smtClean="0"/>
              <a:t>3/5/2022</a:t>
            </a:fld>
            <a:endParaRPr lang="en-US"/>
          </a:p>
        </p:txBody>
      </p:sp>
      <p:sp>
        <p:nvSpPr>
          <p:cNvPr id="6" name="Footer Placeholder 5"/>
          <p:cNvSpPr>
            <a:spLocks noGrp="1"/>
          </p:cNvSpPr>
          <p:nvPr>
            <p:ph type="ftr" sz="quarter" idx="11"/>
          </p:nvPr>
        </p:nvSpPr>
        <p:spPr/>
        <p:txBody>
          <a:bodyPr/>
          <a:lstStyle/>
          <a:p>
            <a:r>
              <a:rPr lang="en-US"/>
              <a:t>Schedule 2</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99EEB2E-F045-4CD4-BBB9-6D53F50ED05B}" type="datetime1">
              <a:rPr lang="en-US" smtClean="0"/>
              <a:t>3/5/2022</a:t>
            </a:fld>
            <a:endParaRPr lang="en-US"/>
          </a:p>
        </p:txBody>
      </p:sp>
      <p:sp>
        <p:nvSpPr>
          <p:cNvPr id="8" name="Footer Placeholder 7"/>
          <p:cNvSpPr>
            <a:spLocks noGrp="1"/>
          </p:cNvSpPr>
          <p:nvPr>
            <p:ph type="ftr" sz="quarter" idx="11"/>
          </p:nvPr>
        </p:nvSpPr>
        <p:spPr/>
        <p:txBody>
          <a:bodyPr/>
          <a:lstStyle/>
          <a:p>
            <a:r>
              <a:rPr lang="en-US"/>
              <a:t>Schedule 2</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p>
            <a:fld id="{EE23482D-2D81-4F15-8CAE-146A72B71DBF}" type="datetime1">
              <a:rPr lang="en-US" smtClean="0"/>
              <a:t>3/5/2022</a:t>
            </a:fld>
            <a:endParaRPr lang="en-US"/>
          </a:p>
        </p:txBody>
      </p:sp>
      <p:sp>
        <p:nvSpPr>
          <p:cNvPr id="4" name="Footer Placeholder 3"/>
          <p:cNvSpPr>
            <a:spLocks noGrp="1"/>
          </p:cNvSpPr>
          <p:nvPr>
            <p:ph type="ftr" sz="quarter" idx="11"/>
          </p:nvPr>
        </p:nvSpPr>
        <p:spPr/>
        <p:txBody>
          <a:bodyPr/>
          <a:lstStyle/>
          <a:p>
            <a:r>
              <a:rPr lang="en-US"/>
              <a:t>Schedule 2</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A01269-9003-408F-83A3-5BB5DC530D50}" type="datetime1">
              <a:rPr lang="en-US" smtClean="0"/>
              <a:t>3/5/2022</a:t>
            </a:fld>
            <a:endParaRPr lang="en-US"/>
          </a:p>
        </p:txBody>
      </p:sp>
      <p:sp>
        <p:nvSpPr>
          <p:cNvPr id="3" name="Footer Placeholder 2"/>
          <p:cNvSpPr>
            <a:spLocks noGrp="1"/>
          </p:cNvSpPr>
          <p:nvPr>
            <p:ph type="ftr" sz="quarter" idx="11"/>
          </p:nvPr>
        </p:nvSpPr>
        <p:spPr/>
        <p:txBody>
          <a:bodyPr/>
          <a:lstStyle/>
          <a:p>
            <a:r>
              <a:rPr lang="en-US"/>
              <a:t>Schedule 2</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522035-A608-4B5F-A170-1AB44C18E7EB}" type="datetime1">
              <a:rPr lang="en-US" smtClean="0"/>
              <a:t>3/5/2022</a:t>
            </a:fld>
            <a:endParaRPr lang="en-US"/>
          </a:p>
        </p:txBody>
      </p:sp>
      <p:sp>
        <p:nvSpPr>
          <p:cNvPr id="6" name="Footer Placeholder 5"/>
          <p:cNvSpPr>
            <a:spLocks noGrp="1"/>
          </p:cNvSpPr>
          <p:nvPr>
            <p:ph type="ftr" sz="quarter" idx="11"/>
          </p:nvPr>
        </p:nvSpPr>
        <p:spPr/>
        <p:txBody>
          <a:bodyPr/>
          <a:lstStyle/>
          <a:p>
            <a:r>
              <a:rPr lang="en-US"/>
              <a:t>Schedule 2</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246F9F-3A4C-490E-94CD-A9C92308FAE6}" type="datetime1">
              <a:rPr lang="en-US" smtClean="0"/>
              <a:t>3/5/2022</a:t>
            </a:fld>
            <a:endParaRPr lang="en-US"/>
          </a:p>
        </p:txBody>
      </p:sp>
      <p:sp>
        <p:nvSpPr>
          <p:cNvPr id="6" name="Footer Placeholder 5"/>
          <p:cNvSpPr>
            <a:spLocks noGrp="1"/>
          </p:cNvSpPr>
          <p:nvPr>
            <p:ph type="ftr" sz="quarter" idx="11"/>
          </p:nvPr>
        </p:nvSpPr>
        <p:spPr/>
        <p:txBody>
          <a:bodyPr/>
          <a:lstStyle/>
          <a:p>
            <a:r>
              <a:rPr lang="en-US"/>
              <a:t>Schedule 2</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061A1A-C69D-423B-9765-4DC62BA7D855}" type="datetime1">
              <a:rPr lang="en-US" smtClean="0"/>
              <a:t>3/5/2022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Schedule 2</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pic>
        <p:nvPicPr>
          <p:cNvPr id="7" name="Picture 2" descr="Image result for logo of nepal government">
            <a:extLst>
              <a:ext uri="{FF2B5EF4-FFF2-40B4-BE49-F238E27FC236}">
                <a16:creationId xmlns:a16="http://schemas.microsoft.com/office/drawing/2014/main" xmlns="" id="{AECE32EE-7286-4044-BC1A-53241950AB2F}"/>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5853" y="27166"/>
            <a:ext cx="792347" cy="58432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xmlns="" id="{78050077-E24D-4246-BE7C-71E98F9A160F}"/>
              </a:ext>
            </a:extLst>
          </p:cNvPr>
          <p:cNvPicPr>
            <a:picLocks noChangeAspect="1"/>
          </p:cNvPicPr>
          <p:nvPr userDrawn="1"/>
        </p:nvPicPr>
        <p:blipFill>
          <a:blip r:embed="rId15"/>
          <a:stretch>
            <a:fillRect/>
          </a:stretch>
        </p:blipFill>
        <p:spPr>
          <a:xfrm>
            <a:off x="11506200" y="27166"/>
            <a:ext cx="639948" cy="639830"/>
          </a:xfrm>
          <a:prstGeom prst="rect">
            <a:avLst/>
          </a:prstGeom>
        </p:spPr>
      </p:pic>
      <p:sp>
        <p:nvSpPr>
          <p:cNvPr id="9" name="TextBox 8">
            <a:extLst>
              <a:ext uri="{FF2B5EF4-FFF2-40B4-BE49-F238E27FC236}">
                <a16:creationId xmlns:a16="http://schemas.microsoft.com/office/drawing/2014/main" xmlns="" id="{80FFC769-2FF5-4255-956E-2C23E2C5F376}"/>
              </a:ext>
            </a:extLst>
          </p:cNvPr>
          <p:cNvSpPr txBox="1"/>
          <p:nvPr userDrawn="1"/>
        </p:nvSpPr>
        <p:spPr>
          <a:xfrm>
            <a:off x="1143000" y="26719"/>
            <a:ext cx="10150041" cy="584775"/>
          </a:xfrm>
          <a:prstGeom prst="rect">
            <a:avLst/>
          </a:prstGeom>
          <a:noFill/>
        </p:spPr>
        <p:txBody>
          <a:bodyPr wrap="square" rtlCol="0">
            <a:spAutoFit/>
          </a:bodyPr>
          <a:lstStyle/>
          <a:p>
            <a:pPr algn="ctr"/>
            <a:r>
              <a:rPr lang="ne-NP" sz="1400" b="0" dirty="0">
                <a:solidFill>
                  <a:srgbClr val="FF0000"/>
                </a:solidFill>
                <a:cs typeface="Kalimati" panose="00000400000000000000" pitchFamily="2"/>
              </a:rPr>
              <a:t>केन्द्रीय तथ्याङ्क विभाग</a:t>
            </a:r>
            <a:endParaRPr lang="en-US" sz="1400" b="0" dirty="0">
              <a:solidFill>
                <a:srgbClr val="FF0000"/>
              </a:solidFill>
              <a:cs typeface="Kalimati" panose="00000400000000000000" pitchFamily="2"/>
            </a:endParaRPr>
          </a:p>
          <a:p>
            <a:pPr algn="ctr"/>
            <a:r>
              <a:rPr lang="ne-NP" sz="1800" b="0" dirty="0">
                <a:solidFill>
                  <a:srgbClr val="FF0000"/>
                </a:solidFill>
                <a:cs typeface="Kalimati" panose="00000400000000000000" pitchFamily="2"/>
              </a:rPr>
              <a:t>राष्ट्रिय कृषिगणना २०७८</a:t>
            </a:r>
          </a:p>
        </p:txBody>
      </p:sp>
      <p:cxnSp>
        <p:nvCxnSpPr>
          <p:cNvPr id="11" name="Straight Connector 10">
            <a:extLst>
              <a:ext uri="{FF2B5EF4-FFF2-40B4-BE49-F238E27FC236}">
                <a16:creationId xmlns:a16="http://schemas.microsoft.com/office/drawing/2014/main" xmlns="" id="{04C7B003-50A9-471B-8DC3-F129A3E60B43}"/>
              </a:ext>
            </a:extLst>
          </p:cNvPr>
          <p:cNvCxnSpPr/>
          <p:nvPr userDrawn="1"/>
        </p:nvCxnSpPr>
        <p:spPr>
          <a:xfrm>
            <a:off x="0" y="666996"/>
            <a:ext cx="12192000" cy="0"/>
          </a:xfrm>
          <a:prstGeom prst="line">
            <a:avLst/>
          </a:prstGeom>
          <a:ln w="19050">
            <a:solidFill>
              <a:srgbClr val="0070C0"/>
            </a:solidFill>
          </a:ln>
        </p:spPr>
        <p:style>
          <a:lnRef idx="1">
            <a:schemeClr val="dk1"/>
          </a:lnRef>
          <a:fillRef idx="0">
            <a:schemeClr val="dk1"/>
          </a:fillRef>
          <a:effectRef idx="0">
            <a:schemeClr val="dk1"/>
          </a:effectRef>
          <a:fontRef idx="minor">
            <a:schemeClr val="tx1"/>
          </a:fontRef>
        </p:style>
      </p:cxn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jpeg"/><Relationship Id="rId1" Type="http://schemas.openxmlformats.org/officeDocument/2006/relationships/slideLayout" Target="../slideLayouts/slideLayout2.xml"/><Relationship Id="rId4" Type="http://schemas.openxmlformats.org/officeDocument/2006/relationships/image" Target="../media/image2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1295400"/>
            <a:ext cx="12192000" cy="2819400"/>
          </a:xfrm>
          <a:noFill/>
        </p:spPr>
        <p:txBody>
          <a:bodyPr wrap="square" numCol="1" anchorCtr="0" compatLnSpc="1">
            <a:prstTxWarp prst="textNoShape">
              <a:avLst/>
            </a:prstTxWarp>
            <a:noAutofit/>
          </a:bodyPr>
          <a:lstStyle/>
          <a:p>
            <a:pPr>
              <a:lnSpc>
                <a:spcPct val="150000"/>
              </a:lnSpc>
              <a:spcBef>
                <a:spcPts val="600"/>
              </a:spcBef>
              <a:spcAft>
                <a:spcPts val="600"/>
              </a:spcAft>
              <a:defRPr/>
            </a:pPr>
            <a:r>
              <a:rPr lang="ne-NP" sz="2800" dirty="0">
                <a:solidFill>
                  <a:srgbClr val="4708C4"/>
                </a:solidFill>
                <a:latin typeface="Preeti"/>
                <a:cs typeface="Kalimati" pitchFamily="2"/>
              </a:rPr>
              <a:t>राष्ट्रिय कृषिगणना २०७८</a:t>
            </a:r>
            <a:r>
              <a:rPr lang="ne-NP" b="0" dirty="0">
                <a:latin typeface="Preeti" pitchFamily="2" charset="0"/>
                <a:cs typeface="Arial" pitchFamily="34" charset="0"/>
              </a:rPr>
              <a:t/>
            </a:r>
            <a:br>
              <a:rPr lang="ne-NP" b="0" dirty="0">
                <a:latin typeface="Preeti" pitchFamily="2" charset="0"/>
                <a:cs typeface="Arial" pitchFamily="34" charset="0"/>
              </a:rPr>
            </a:br>
            <a:r>
              <a:rPr lang="ne-NP" sz="2800" dirty="0">
                <a:solidFill>
                  <a:srgbClr val="4708C4"/>
                </a:solidFill>
                <a:latin typeface="Preeti"/>
                <a:cs typeface="Kalimati" pitchFamily="2"/>
              </a:rPr>
              <a:t>कृषिगणना अधिकृत/सहायक कृषिगणना अधिकृत </a:t>
            </a:r>
            <a:r>
              <a:rPr lang="ne-NP" sz="2800" dirty="0" smtClean="0">
                <a:solidFill>
                  <a:srgbClr val="4708C4"/>
                </a:solidFill>
                <a:latin typeface="Preeti"/>
                <a:cs typeface="Kalimati" pitchFamily="2"/>
              </a:rPr>
              <a:t>तालिम</a:t>
            </a:r>
            <a:r>
              <a:rPr lang="ne-NP" sz="2800" dirty="0">
                <a:solidFill>
                  <a:schemeClr val="tx2"/>
                </a:solidFill>
                <a:latin typeface="Preeti"/>
                <a:cs typeface="Kalimati" pitchFamily="2"/>
              </a:rPr>
              <a:t/>
            </a:r>
            <a:br>
              <a:rPr lang="ne-NP" sz="2800" dirty="0">
                <a:solidFill>
                  <a:schemeClr val="tx2"/>
                </a:solidFill>
                <a:latin typeface="Preeti"/>
                <a:cs typeface="Kalimati" pitchFamily="2"/>
              </a:rPr>
            </a:br>
            <a:r>
              <a:rPr lang="ne-NP" sz="2800" dirty="0">
                <a:solidFill>
                  <a:schemeClr val="tx2"/>
                </a:solidFill>
                <a:latin typeface="Preeti"/>
                <a:cs typeface="Kalimati" pitchFamily="2"/>
              </a:rPr>
              <a:t>मितिः </a:t>
            </a:r>
            <a:r>
              <a:rPr lang="ne-NP" sz="2800" dirty="0" smtClean="0">
                <a:solidFill>
                  <a:schemeClr val="tx2"/>
                </a:solidFill>
                <a:latin typeface="Preeti"/>
                <a:cs typeface="Kalimati" pitchFamily="2"/>
              </a:rPr>
              <a:t>फागुन २२,</a:t>
            </a:r>
            <a:r>
              <a:rPr lang="en-US" sz="2800" dirty="0" smtClean="0">
                <a:solidFill>
                  <a:schemeClr val="tx2"/>
                </a:solidFill>
                <a:latin typeface="Preeti"/>
                <a:cs typeface="Kalimati" pitchFamily="2"/>
              </a:rPr>
              <a:t> </a:t>
            </a:r>
            <a:r>
              <a:rPr lang="ne-NP" sz="2800" dirty="0">
                <a:solidFill>
                  <a:schemeClr val="tx2"/>
                </a:solidFill>
                <a:latin typeface="Preeti"/>
                <a:cs typeface="Kalimati" pitchFamily="2"/>
              </a:rPr>
              <a:t>२०७८</a:t>
            </a:r>
            <a:br>
              <a:rPr lang="ne-NP" sz="2800" dirty="0">
                <a:solidFill>
                  <a:schemeClr val="tx2"/>
                </a:solidFill>
                <a:latin typeface="Preeti"/>
                <a:cs typeface="Kalimati" pitchFamily="2"/>
              </a:rPr>
            </a:br>
            <a:r>
              <a:rPr lang="ne-NP" sz="2000" dirty="0">
                <a:solidFill>
                  <a:schemeClr val="tx2"/>
                </a:solidFill>
                <a:latin typeface="Preeti"/>
                <a:cs typeface="Kalimati" pitchFamily="2"/>
              </a:rPr>
              <a:t>ललितपुर, काठमाडौँ</a:t>
            </a:r>
            <a:r>
              <a:rPr lang="en-US" sz="3600" dirty="0">
                <a:solidFill>
                  <a:schemeClr val="tx2"/>
                </a:solidFill>
                <a:latin typeface="Preeti"/>
                <a:cs typeface="Kalimati" pitchFamily="2"/>
              </a:rPr>
              <a:t/>
            </a:r>
            <a:br>
              <a:rPr lang="en-US" sz="3600" dirty="0">
                <a:solidFill>
                  <a:schemeClr val="tx2"/>
                </a:solidFill>
                <a:latin typeface="Preeti"/>
                <a:cs typeface="Kalimati" pitchFamily="2"/>
              </a:rPr>
            </a:br>
            <a:r>
              <a:rPr lang="en-US" sz="3600" dirty="0">
                <a:latin typeface="Preeti"/>
                <a:cs typeface="Kalimati" pitchFamily="2"/>
              </a:rPr>
              <a:t/>
            </a:r>
            <a:br>
              <a:rPr lang="en-US" sz="3600" dirty="0">
                <a:latin typeface="Preeti"/>
                <a:cs typeface="Kalimati" pitchFamily="2"/>
              </a:rPr>
            </a:br>
            <a:endParaRPr lang="en-US" sz="7200" dirty="0">
              <a:latin typeface="Preeti" pitchFamily="2" charset="0"/>
              <a:cs typeface="Times New Roman" panose="02020603050405020304" pitchFamily="18" charset="0"/>
            </a:endParaRPr>
          </a:p>
        </p:txBody>
      </p:sp>
      <p:sp>
        <p:nvSpPr>
          <p:cNvPr id="5" name="TextBox 4">
            <a:extLst>
              <a:ext uri="{FF2B5EF4-FFF2-40B4-BE49-F238E27FC236}">
                <a16:creationId xmlns:a16="http://schemas.microsoft.com/office/drawing/2014/main" xmlns="" id="{B3BA6E71-2ED7-4E78-9BD9-383B3C7F7960}"/>
              </a:ext>
            </a:extLst>
          </p:cNvPr>
          <p:cNvSpPr txBox="1"/>
          <p:nvPr/>
        </p:nvSpPr>
        <p:spPr>
          <a:xfrm>
            <a:off x="63270" y="4800600"/>
            <a:ext cx="9271000" cy="1692771"/>
          </a:xfrm>
          <a:prstGeom prst="rect">
            <a:avLst/>
          </a:prstGeom>
          <a:noFill/>
        </p:spPr>
        <p:txBody>
          <a:bodyPr wrap="square">
            <a:spAutoFit/>
          </a:bodyPr>
          <a:lstStyle/>
          <a:p>
            <a:pPr algn="ctr">
              <a:spcBef>
                <a:spcPct val="10000"/>
              </a:spcBef>
              <a:spcAft>
                <a:spcPct val="10000"/>
              </a:spcAft>
            </a:pPr>
            <a:r>
              <a:rPr lang="ne-NP" sz="3600" dirty="0">
                <a:solidFill>
                  <a:srgbClr val="002060"/>
                </a:solidFill>
                <a:latin typeface="Preeti"/>
                <a:cs typeface="Kalimati" pitchFamily="2"/>
              </a:rPr>
              <a:t>लगत २</a:t>
            </a:r>
            <a:r>
              <a:rPr lang="en-US" sz="3600" dirty="0">
                <a:solidFill>
                  <a:srgbClr val="002060"/>
                </a:solidFill>
                <a:latin typeface="Preeti"/>
                <a:cs typeface="Kalimati" pitchFamily="2"/>
              </a:rPr>
              <a:t>M</a:t>
            </a:r>
            <a:r>
              <a:rPr lang="ne-NP" sz="3600" dirty="0">
                <a:solidFill>
                  <a:srgbClr val="002060"/>
                </a:solidFill>
                <a:latin typeface="Preeti"/>
                <a:cs typeface="Kalimati" pitchFamily="2"/>
              </a:rPr>
              <a:t> कृषक परिवार प्रश्नावली</a:t>
            </a:r>
            <a:endParaRPr lang="ne-NP" sz="2800" dirty="0">
              <a:solidFill>
                <a:srgbClr val="4708C4"/>
              </a:solidFill>
              <a:latin typeface="Preeti"/>
              <a:cs typeface="Kalimati" pitchFamily="2"/>
            </a:endParaRPr>
          </a:p>
          <a:p>
            <a:pPr algn="ctr">
              <a:spcBef>
                <a:spcPct val="10000"/>
              </a:spcBef>
              <a:spcAft>
                <a:spcPct val="10000"/>
              </a:spcAft>
            </a:pPr>
            <a:r>
              <a:rPr lang="ne-NP" sz="2800" dirty="0">
                <a:solidFill>
                  <a:srgbClr val="4708C4"/>
                </a:solidFill>
                <a:latin typeface="Preeti"/>
                <a:cs typeface="Kalimati" pitchFamily="2"/>
              </a:rPr>
              <a:t>भाग ८</a:t>
            </a:r>
            <a:r>
              <a:rPr lang="en-US" sz="2800" dirty="0">
                <a:solidFill>
                  <a:srgbClr val="4708C4"/>
                </a:solidFill>
                <a:latin typeface="Preeti"/>
                <a:cs typeface="Kalimati" pitchFamily="2"/>
              </a:rPr>
              <a:t>M</a:t>
            </a:r>
            <a:r>
              <a:rPr lang="ne-NP" sz="2800" dirty="0">
                <a:solidFill>
                  <a:srgbClr val="4708C4"/>
                </a:solidFill>
                <a:latin typeface="Preeti"/>
                <a:cs typeface="Kalimati" pitchFamily="2"/>
              </a:rPr>
              <a:t> अन्य खेतीसम्बन्धी विवरण</a:t>
            </a:r>
          </a:p>
          <a:p>
            <a:pPr algn="ctr">
              <a:spcBef>
                <a:spcPct val="10000"/>
              </a:spcBef>
              <a:spcAft>
                <a:spcPct val="10000"/>
              </a:spcAft>
            </a:pPr>
            <a:r>
              <a:rPr lang="ne-NP" sz="2800" dirty="0">
                <a:solidFill>
                  <a:srgbClr val="4708C4"/>
                </a:solidFill>
                <a:latin typeface="Preeti"/>
                <a:cs typeface="Kalimati" pitchFamily="2"/>
              </a:rPr>
              <a:t>भाग ९</a:t>
            </a:r>
            <a:r>
              <a:rPr lang="en-US" sz="2800" dirty="0">
                <a:solidFill>
                  <a:srgbClr val="4708C4"/>
                </a:solidFill>
                <a:latin typeface="Preeti"/>
                <a:cs typeface="Kalimati" pitchFamily="2"/>
              </a:rPr>
              <a:t>M</a:t>
            </a:r>
            <a:r>
              <a:rPr lang="ne-NP" sz="2800" dirty="0">
                <a:solidFill>
                  <a:srgbClr val="4708C4"/>
                </a:solidFill>
                <a:latin typeface="Preeti"/>
                <a:cs typeface="Kalimati" pitchFamily="2"/>
              </a:rPr>
              <a:t> कृषि कामदारसम्बन्धी विवरण </a:t>
            </a:r>
          </a:p>
        </p:txBody>
      </p:sp>
      <p:sp>
        <p:nvSpPr>
          <p:cNvPr id="4" name="Slide Number Placeholder 3">
            <a:extLst>
              <a:ext uri="{FF2B5EF4-FFF2-40B4-BE49-F238E27FC236}">
                <a16:creationId xmlns:a16="http://schemas.microsoft.com/office/drawing/2014/main" xmlns="" id="{CE1F62E6-14E3-49F6-AA95-4AFBC68681EE}"/>
              </a:ext>
            </a:extLst>
          </p:cNvPr>
          <p:cNvSpPr>
            <a:spLocks noGrp="1"/>
          </p:cNvSpPr>
          <p:nvPr>
            <p:ph type="sldNum" sz="quarter" idx="12"/>
          </p:nvPr>
        </p:nvSpPr>
        <p:spPr>
          <a:xfrm>
            <a:off x="9347200" y="6400801"/>
            <a:ext cx="2844800" cy="457200"/>
          </a:xfrm>
        </p:spPr>
        <p:txBody>
          <a:bodyPr/>
          <a:lstStyle/>
          <a:p>
            <a:fld id="{B6F15528-21DE-4FAA-801E-634DDDAF4B2B}" type="slidenum">
              <a:rPr lang="en-US" sz="1800" smtClean="0">
                <a:latin typeface="Fontasy Himali" panose="04020500000000000000" pitchFamily="82" charset="0"/>
              </a:rPr>
              <a:pPr/>
              <a:t>1</a:t>
            </a:fld>
            <a:endParaRPr lang="en-US" sz="1800" dirty="0">
              <a:latin typeface="Fontasy Himali" panose="04020500000000000000" pitchFamily="82" charset="0"/>
            </a:endParaRPr>
          </a:p>
        </p:txBody>
      </p:sp>
      <p:sp>
        <p:nvSpPr>
          <p:cNvPr id="7" name="TextBox 6">
            <a:extLst>
              <a:ext uri="{FF2B5EF4-FFF2-40B4-BE49-F238E27FC236}">
                <a16:creationId xmlns:a16="http://schemas.microsoft.com/office/drawing/2014/main" xmlns="" id="{601A41DD-702D-4F97-A023-C767D3F565F0}"/>
              </a:ext>
            </a:extLst>
          </p:cNvPr>
          <p:cNvSpPr txBox="1"/>
          <p:nvPr/>
        </p:nvSpPr>
        <p:spPr>
          <a:xfrm>
            <a:off x="8915400" y="4126468"/>
            <a:ext cx="3276600" cy="461665"/>
          </a:xfrm>
          <a:prstGeom prst="rect">
            <a:avLst/>
          </a:prstGeom>
          <a:noFill/>
        </p:spPr>
        <p:txBody>
          <a:bodyPr wrap="square" rtlCol="0">
            <a:spAutoFit/>
          </a:bodyPr>
          <a:lstStyle/>
          <a:p>
            <a:pPr algn="ctr"/>
            <a:r>
              <a:rPr lang="ne-NP" sz="2400" b="1" dirty="0" smtClean="0">
                <a:solidFill>
                  <a:srgbClr val="0070C0"/>
                </a:solidFill>
                <a:cs typeface="Kalimati" panose="00000400000000000000" pitchFamily="2"/>
              </a:rPr>
              <a:t> पाँचौ दिनको पहिलो </a:t>
            </a:r>
            <a:r>
              <a:rPr lang="ne-NP" sz="2400" b="1" dirty="0">
                <a:solidFill>
                  <a:srgbClr val="0070C0"/>
                </a:solidFill>
                <a:cs typeface="Kalimati" panose="00000400000000000000" pitchFamily="2"/>
              </a:rPr>
              <a:t>सत्र</a:t>
            </a:r>
            <a:endParaRPr lang="en-US" sz="2400" b="1" dirty="0">
              <a:solidFill>
                <a:srgbClr val="0070C0"/>
              </a:solidFill>
              <a:cs typeface="Kalimati" panose="00000400000000000000" pitchFamily="2"/>
            </a:endParaRPr>
          </a:p>
        </p:txBody>
      </p:sp>
    </p:spTree>
    <p:extLst>
      <p:ext uri="{BB962C8B-B14F-4D97-AF65-F5344CB8AC3E}">
        <p14:creationId xmlns:p14="http://schemas.microsoft.com/office/powerpoint/2010/main" val="1531648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762000"/>
            <a:ext cx="84582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5"/>
          <p:cNvSpPr>
            <a:spLocks noGrp="1"/>
          </p:cNvSpPr>
          <p:nvPr>
            <p:ph idx="1"/>
          </p:nvPr>
        </p:nvSpPr>
        <p:spPr>
          <a:xfrm>
            <a:off x="228600" y="3810000"/>
            <a:ext cx="10210800" cy="2895600"/>
          </a:xfrm>
          <a:prstGeom prst="wedgeRoundRectCallout">
            <a:avLst>
              <a:gd name="adj1" fmla="val -21241"/>
              <a:gd name="adj2" fmla="val -74091"/>
              <a:gd name="adj3" fmla="val 16667"/>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just">
              <a:lnSpc>
                <a:spcPct val="150000"/>
              </a:lnSpc>
              <a:buFont typeface="Wingdings" pitchFamily="2" charset="2"/>
              <a:buChar char="ü"/>
            </a:pPr>
            <a:r>
              <a:rPr lang="ne-NP" sz="2400" dirty="0">
                <a:solidFill>
                  <a:schemeClr val="tx1"/>
                </a:solidFill>
                <a:latin typeface="Preeti" pitchFamily="2" charset="0"/>
                <a:cs typeface="Kalimati" pitchFamily="2"/>
              </a:rPr>
              <a:t>सन्दर्भ अवधिमा कृषक परिवारले पुष्पखेती÷नर्सरी÷रेशमपालन मध्ये कम्तीमा एक कृषि गरेको थियो वा थिएन सोधी यकिन गर्नुपर्छ । </a:t>
            </a:r>
          </a:p>
          <a:p>
            <a:pPr algn="just">
              <a:lnSpc>
                <a:spcPct val="150000"/>
              </a:lnSpc>
              <a:buFont typeface="Wingdings" pitchFamily="2" charset="2"/>
              <a:buChar char="ü"/>
            </a:pPr>
            <a:r>
              <a:rPr lang="ne-NP" sz="2400" dirty="0">
                <a:solidFill>
                  <a:schemeClr val="tx1"/>
                </a:solidFill>
                <a:latin typeface="Preeti" pitchFamily="2" charset="0"/>
                <a:cs typeface="Kalimati" pitchFamily="2"/>
              </a:rPr>
              <a:t>यदि थियो भने कोड १ मा र थिएन भने कोड २ मा गोलो घेरा लगाउनुपर्छ । </a:t>
            </a:r>
          </a:p>
          <a:p>
            <a:pPr algn="just">
              <a:lnSpc>
                <a:spcPct val="150000"/>
              </a:lnSpc>
              <a:buFont typeface="Wingdings" pitchFamily="2" charset="2"/>
              <a:buChar char="ü"/>
            </a:pPr>
            <a:r>
              <a:rPr lang="ne-NP" sz="2400" dirty="0">
                <a:solidFill>
                  <a:schemeClr val="tx1"/>
                </a:solidFill>
                <a:latin typeface="Preeti" pitchFamily="2" charset="0"/>
                <a:cs typeface="Kalimati" pitchFamily="2"/>
              </a:rPr>
              <a:t>कोड २ मा गोलो घेरा लगाएको भए प्रश्न ८.४.२ नसोधी प्रश्न ९.१ देखि सोध्नुपर्छ ।</a:t>
            </a:r>
            <a:endParaRPr lang="en-US" sz="2400" dirty="0">
              <a:solidFill>
                <a:schemeClr val="tx1"/>
              </a:solidFill>
              <a:latin typeface="Preeti" pitchFamily="2" charset="0"/>
              <a:cs typeface="Kalimati" pitchFamily="2"/>
            </a:endParaRPr>
          </a:p>
        </p:txBody>
      </p:sp>
    </p:spTree>
    <p:extLst>
      <p:ext uri="{BB962C8B-B14F-4D97-AF65-F5344CB8AC3E}">
        <p14:creationId xmlns:p14="http://schemas.microsoft.com/office/powerpoint/2010/main" val="1996414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745280"/>
            <a:ext cx="8915400" cy="248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ontent Placeholder 5"/>
          <p:cNvSpPr>
            <a:spLocks noGrp="1"/>
          </p:cNvSpPr>
          <p:nvPr>
            <p:ph idx="1"/>
          </p:nvPr>
        </p:nvSpPr>
        <p:spPr>
          <a:xfrm>
            <a:off x="649111" y="3505200"/>
            <a:ext cx="11506200" cy="3276600"/>
          </a:xfrm>
          <a:prstGeom prst="wedgeRoundRectCallout">
            <a:avLst>
              <a:gd name="adj1" fmla="val -19503"/>
              <a:gd name="adj2" fmla="val -58016"/>
              <a:gd name="adj3" fmla="val 16667"/>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7500" lnSpcReduction="20000"/>
          </a:bodyPr>
          <a:lstStyle/>
          <a:p>
            <a:pPr algn="just">
              <a:lnSpc>
                <a:spcPct val="150000"/>
              </a:lnSpc>
              <a:buFont typeface="Wingdings" pitchFamily="2" charset="2"/>
              <a:buChar char="ü"/>
            </a:pPr>
            <a:r>
              <a:rPr lang="ne-NP" sz="2800" dirty="0">
                <a:solidFill>
                  <a:schemeClr val="tx1"/>
                </a:solidFill>
                <a:latin typeface="Preeti" pitchFamily="2" charset="0"/>
                <a:cs typeface="Kalimati" pitchFamily="2"/>
              </a:rPr>
              <a:t>सन्दर्भ अवधिमा कृषि चलनमा पुष्पखेती÷नर्सरी÷रेशमपालनमध्ये कम्तीमा एक किसिमको खेती गरेको रहेछ भने यस प्रकारको खेती गरिएको सम्पूर्ण जग्गाको जम्मा क्षेत्रफल खेतीको किसिम अनुसार सम्वन्धित महलमा बिघा÷कट्ठा÷धुर वा रोपनी÷आना÷पैसामा उल्लेख गर्नुपर्छ । </a:t>
            </a:r>
          </a:p>
          <a:p>
            <a:pPr algn="just">
              <a:lnSpc>
                <a:spcPct val="150000"/>
              </a:lnSpc>
              <a:buFont typeface="Wingdings" pitchFamily="2" charset="2"/>
              <a:buChar char="ü"/>
            </a:pPr>
            <a:r>
              <a:rPr lang="ne-NP" sz="2800" dirty="0">
                <a:solidFill>
                  <a:schemeClr val="tx1"/>
                </a:solidFill>
                <a:latin typeface="Preeti" pitchFamily="2" charset="0"/>
                <a:cs typeface="Kalimati" pitchFamily="2"/>
              </a:rPr>
              <a:t>महल १ मा उल्लेखित कुनै किसिमको खेती गरेको रहेनछ भने सम्वन्धित लहरमा तेर्सो धर्का </a:t>
            </a:r>
            <a:r>
              <a:rPr lang="ne-NP" sz="2800" dirty="0">
                <a:solidFill>
                  <a:schemeClr val="tx1"/>
                </a:solidFill>
                <a:latin typeface="Times New Roman" pitchFamily="18" charset="0"/>
                <a:cs typeface="Kalimati" pitchFamily="2"/>
              </a:rPr>
              <a:t>(–)</a:t>
            </a:r>
            <a:r>
              <a:rPr lang="ne-NP" sz="2800" dirty="0">
                <a:solidFill>
                  <a:schemeClr val="tx1"/>
                </a:solidFill>
                <a:latin typeface="Preeti" pitchFamily="2" charset="0"/>
                <a:cs typeface="Kalimati" pitchFamily="2"/>
              </a:rPr>
              <a:t> तान्नुपर्छ ।</a:t>
            </a:r>
          </a:p>
          <a:p>
            <a:pPr algn="just">
              <a:lnSpc>
                <a:spcPct val="150000"/>
              </a:lnSpc>
              <a:buFont typeface="Wingdings" pitchFamily="2" charset="2"/>
              <a:buChar char="ü"/>
            </a:pPr>
            <a:r>
              <a:rPr lang="ne-NP" sz="2800" dirty="0">
                <a:solidFill>
                  <a:schemeClr val="tx1"/>
                </a:solidFill>
                <a:latin typeface="Preeti" pitchFamily="2" charset="0"/>
                <a:cs typeface="Kalimati" pitchFamily="2"/>
              </a:rPr>
              <a:t>यहाँ क्षेत्रफलको एकाइ प्रश्न </a:t>
            </a:r>
            <a:r>
              <a:rPr lang="ne-NP" sz="2800" dirty="0" smtClean="0">
                <a:solidFill>
                  <a:schemeClr val="tx1"/>
                </a:solidFill>
                <a:latin typeface="Preeti" pitchFamily="2" charset="0"/>
                <a:cs typeface="Kalimati" pitchFamily="2"/>
              </a:rPr>
              <a:t>नं </a:t>
            </a:r>
            <a:r>
              <a:rPr lang="ne-NP" sz="2800" dirty="0">
                <a:solidFill>
                  <a:schemeClr val="tx1"/>
                </a:solidFill>
                <a:latin typeface="Preeti" pitchFamily="2" charset="0"/>
                <a:cs typeface="Kalimati" pitchFamily="2"/>
              </a:rPr>
              <a:t>३.१ मा उल्लेख भएबमोजिमकै हुनुपर्छ ।</a:t>
            </a:r>
          </a:p>
          <a:p>
            <a:pPr marL="0" indent="0" algn="just">
              <a:lnSpc>
                <a:spcPct val="150000"/>
              </a:lnSpc>
              <a:buNone/>
            </a:pPr>
            <a:endParaRPr lang="en-US" sz="2400" dirty="0">
              <a:solidFill>
                <a:schemeClr val="tx1"/>
              </a:solidFill>
              <a:latin typeface="Preeti" pitchFamily="2" charset="0"/>
            </a:endParaRPr>
          </a:p>
        </p:txBody>
      </p:sp>
    </p:spTree>
    <p:extLst>
      <p:ext uri="{BB962C8B-B14F-4D97-AF65-F5344CB8AC3E}">
        <p14:creationId xmlns:p14="http://schemas.microsoft.com/office/powerpoint/2010/main" val="816382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11734800" cy="5867400"/>
          </a:xfrm>
        </p:spPr>
        <p:txBody>
          <a:bodyPr>
            <a:normAutofit/>
          </a:bodyPr>
          <a:lstStyle/>
          <a:p>
            <a:pPr marL="0" indent="0">
              <a:buNone/>
            </a:pPr>
            <a:endParaRPr lang="ne-NP" sz="2800" b="1" dirty="0" smtClean="0">
              <a:latin typeface="Preeti" pitchFamily="2" charset="0"/>
              <a:cs typeface="Kalimati" pitchFamily="2"/>
            </a:endParaRPr>
          </a:p>
          <a:p>
            <a:pPr marL="0" indent="0">
              <a:buNone/>
            </a:pPr>
            <a:r>
              <a:rPr lang="ne-NP" sz="2800" b="1" dirty="0" smtClean="0">
                <a:latin typeface="Preeti" pitchFamily="2" charset="0"/>
                <a:cs typeface="Kalimati" pitchFamily="2"/>
              </a:rPr>
              <a:t>भाग </a:t>
            </a:r>
            <a:r>
              <a:rPr lang="ne-NP" sz="2800" b="1" dirty="0">
                <a:latin typeface="Preeti" pitchFamily="2" charset="0"/>
                <a:cs typeface="Kalimati" pitchFamily="2"/>
              </a:rPr>
              <a:t>९</a:t>
            </a:r>
            <a:r>
              <a:rPr lang="ne-NP" sz="2800" b="1" dirty="0" smtClean="0">
                <a:latin typeface="Preeti" pitchFamily="2" charset="0"/>
                <a:cs typeface="Kalimati" pitchFamily="2"/>
              </a:rPr>
              <a:t> </a:t>
            </a:r>
            <a:r>
              <a:rPr lang="ne-NP" sz="2800" b="1" dirty="0">
                <a:latin typeface="Preeti" pitchFamily="2" charset="0"/>
                <a:cs typeface="Kalimati" pitchFamily="2"/>
              </a:rPr>
              <a:t>कृषि कामदारसम्बन्धी विवरण</a:t>
            </a:r>
            <a:endParaRPr lang="en-US" sz="2800" b="1" dirty="0">
              <a:latin typeface="Preeti" pitchFamily="2" charset="0"/>
              <a:cs typeface="Kalimati" pitchFamily="2"/>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
        <p:nvSpPr>
          <p:cNvPr id="5" name="TextBox 4"/>
          <p:cNvSpPr txBox="1"/>
          <p:nvPr/>
        </p:nvSpPr>
        <p:spPr>
          <a:xfrm>
            <a:off x="301978" y="2286000"/>
            <a:ext cx="11811000" cy="2123658"/>
          </a:xfrm>
          <a:prstGeom prst="rect">
            <a:avLst/>
          </a:prstGeom>
          <a:noFill/>
          <a:ln w="38100">
            <a:solidFill>
              <a:schemeClr val="tx1">
                <a:lumMod val="50000"/>
                <a:lumOff val="50000"/>
              </a:schemeClr>
            </a:solidFill>
          </a:ln>
        </p:spPr>
        <p:txBody>
          <a:bodyPr wrap="square" rtlCol="0">
            <a:spAutoFit/>
          </a:bodyPr>
          <a:lstStyle/>
          <a:p>
            <a:pPr algn="just">
              <a:lnSpc>
                <a:spcPct val="150000"/>
              </a:lnSpc>
            </a:pPr>
            <a:r>
              <a:rPr lang="ne-NP" sz="2200" b="1" dirty="0">
                <a:latin typeface="Preeti" pitchFamily="2" charset="0"/>
                <a:cs typeface="Kalimati" pitchFamily="2"/>
              </a:rPr>
              <a:t>कृषि कार्यमा संलग्न कामदार</a:t>
            </a:r>
          </a:p>
          <a:p>
            <a:pPr algn="just">
              <a:lnSpc>
                <a:spcPct val="150000"/>
              </a:lnSpc>
            </a:pPr>
            <a:r>
              <a:rPr lang="ne-NP" sz="2200" dirty="0">
                <a:latin typeface="Preeti" pitchFamily="2" charset="0"/>
                <a:cs typeface="Kalimati" pitchFamily="2"/>
              </a:rPr>
              <a:t>परिवारका सदस्यबाहेक खाद्यान्न तथा अन्य बाली उब्जाउने वा पशुपन्छीपालन गर्ने वा अन्य कृषि कार्यमा संलग्न व्यक्ति, जसले नगद वा जिन्सी वा अन्य कुनै सर्तमा पारिश्रमिक लिएर काम गर्ने गर्दछन्, त्यस्ता व्यक्तिलाई कृषि कामदार भनिन्छ । </a:t>
            </a:r>
          </a:p>
        </p:txBody>
      </p:sp>
    </p:spTree>
    <p:extLst>
      <p:ext uri="{BB962C8B-B14F-4D97-AF65-F5344CB8AC3E}">
        <p14:creationId xmlns:p14="http://schemas.microsoft.com/office/powerpoint/2010/main" val="3375520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ln w="38100">
            <a:solidFill>
              <a:schemeClr val="tx1">
                <a:lumMod val="50000"/>
                <a:lumOff val="50000"/>
              </a:schemeClr>
            </a:solidFill>
          </a:ln>
        </p:spPr>
        <p:txBody>
          <a:bodyPr>
            <a:normAutofit fontScale="92500" lnSpcReduction="20000"/>
          </a:bodyPr>
          <a:lstStyle/>
          <a:p>
            <a:pPr marL="0" indent="0" algn="just">
              <a:lnSpc>
                <a:spcPct val="150000"/>
              </a:lnSpc>
              <a:buNone/>
            </a:pPr>
            <a:r>
              <a:rPr lang="ne-NP" sz="3000" b="1" dirty="0">
                <a:cs typeface="Kalimati" pitchFamily="2"/>
              </a:rPr>
              <a:t>कृषि कामदार स्थायी वा अस्थायी दुई प्रकारका हुन्छन् ।</a:t>
            </a:r>
          </a:p>
          <a:p>
            <a:pPr marL="0" indent="0" algn="just">
              <a:lnSpc>
                <a:spcPct val="150000"/>
              </a:lnSpc>
              <a:buNone/>
            </a:pPr>
            <a:r>
              <a:rPr lang="ne-NP" sz="2600" b="1" dirty="0">
                <a:cs typeface="Kalimati" pitchFamily="2"/>
              </a:rPr>
              <a:t>स्थायी कृषि कामदार</a:t>
            </a:r>
          </a:p>
          <a:p>
            <a:pPr algn="just">
              <a:lnSpc>
                <a:spcPct val="160000"/>
              </a:lnSpc>
              <a:buFont typeface="Wingdings" pitchFamily="2" charset="2"/>
              <a:buChar char="ü"/>
            </a:pPr>
            <a:r>
              <a:rPr lang="ne-NP" sz="2600" dirty="0">
                <a:cs typeface="Kalimati" pitchFamily="2"/>
              </a:rPr>
              <a:t>पारिश्रमिक दिएर कृषिगणनाको सन्दर्भ वर्षभरि कृषि चलनको कार्यमा नियमितरूपले काम गर्न लगाएको व्यक्तिलाई स्थायी कृषि कामदार भनिन्छ । </a:t>
            </a:r>
          </a:p>
          <a:p>
            <a:pPr algn="just">
              <a:lnSpc>
                <a:spcPct val="160000"/>
              </a:lnSpc>
              <a:buFont typeface="Wingdings" pitchFamily="2" charset="2"/>
              <a:buChar char="ü"/>
            </a:pPr>
            <a:r>
              <a:rPr lang="ne-NP" sz="2600" dirty="0">
                <a:cs typeface="Kalimati" pitchFamily="2"/>
              </a:rPr>
              <a:t>सन्दर्भ वर्षको अवधिभित्र काम गरेको जम्मा दिनको (साधारणतया ६ महिना वा सोभन्दा बढी) आधारमा स्थायी र अस्थायी कामदार छुट्ट्याउने गरिन्छ तापनि मूलरूपमा काम लगाउने व्यक्तिले उसलाई जुन रूपको कामदार भन्छ सोहीअनुसार स्थायी वा अस्थायी मान्नुपर्छ । </a:t>
            </a:r>
          </a:p>
          <a:p>
            <a:pPr marL="0" indent="0">
              <a:lnSpc>
                <a:spcPct val="160000"/>
              </a:lnSpc>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34673124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
        <p:nvSpPr>
          <p:cNvPr id="5" name="Content Placeholder 4"/>
          <p:cNvSpPr txBox="1">
            <a:spLocks noGrp="1"/>
          </p:cNvSpPr>
          <p:nvPr>
            <p:ph idx="1"/>
          </p:nvPr>
        </p:nvSpPr>
        <p:spPr>
          <a:xfrm>
            <a:off x="228600" y="1066800"/>
            <a:ext cx="11811000" cy="5373779"/>
          </a:xfrm>
          <a:prstGeom prst="rect">
            <a:avLst/>
          </a:prstGeom>
          <a:noFill/>
          <a:ln w="38100">
            <a:solidFill>
              <a:schemeClr val="tx1">
                <a:lumMod val="50000"/>
                <a:lumOff val="50000"/>
              </a:schemeClr>
            </a:solidFill>
          </a:ln>
        </p:spPr>
        <p:txBody>
          <a:bodyPr wrap="square" rtlCol="0">
            <a:spAutoFit/>
          </a:bodyPr>
          <a:lstStyle/>
          <a:p>
            <a:pPr marL="0" indent="0" algn="just">
              <a:lnSpc>
                <a:spcPct val="150000"/>
              </a:lnSpc>
              <a:buNone/>
            </a:pPr>
            <a:r>
              <a:rPr lang="ne-NP" sz="2400" b="1" dirty="0" smtClean="0">
                <a:latin typeface="Preeti" pitchFamily="2" charset="0"/>
                <a:cs typeface="Kalimati" pitchFamily="2"/>
              </a:rPr>
              <a:t>स्थायी </a:t>
            </a:r>
            <a:r>
              <a:rPr lang="ne-NP" sz="2400" b="1" dirty="0">
                <a:latin typeface="Preeti" pitchFamily="2" charset="0"/>
                <a:cs typeface="Kalimati" pitchFamily="2"/>
              </a:rPr>
              <a:t>कृषि कामदार···</a:t>
            </a:r>
          </a:p>
          <a:p>
            <a:pPr algn="just">
              <a:lnSpc>
                <a:spcPct val="150000"/>
              </a:lnSpc>
              <a:buFont typeface="Wingdings" pitchFamily="2" charset="2"/>
              <a:buChar char="ü"/>
            </a:pPr>
            <a:r>
              <a:rPr lang="ne-NP" sz="2400" dirty="0">
                <a:latin typeface="Preeti" pitchFamily="2" charset="0"/>
                <a:cs typeface="Kalimati" pitchFamily="2"/>
              </a:rPr>
              <a:t>स्थायी कृषि कामदारले ६ महिनाको अवधिमध्ये केही महिना कृषिमा र केही महिना अन्य काम गरेको पनि हुन सक्छ । </a:t>
            </a:r>
          </a:p>
          <a:p>
            <a:pPr algn="just">
              <a:lnSpc>
                <a:spcPct val="150000"/>
              </a:lnSpc>
              <a:buFont typeface="Wingdings" pitchFamily="2" charset="2"/>
              <a:buChar char="ü"/>
            </a:pPr>
            <a:r>
              <a:rPr lang="ne-NP" sz="2400" dirty="0">
                <a:latin typeface="Preeti" pitchFamily="2" charset="0"/>
                <a:cs typeface="Kalimati" pitchFamily="2"/>
              </a:rPr>
              <a:t>विशेष गरेर एक बाली मात्र भित्र्याउने ठाउँहरूमा ६ महिना भन्दा कम अवधिमै कृषि कार्य सकिने भएमा उक्त अवधिभरि नियमितरूपले कृषि कार्य गरेका कामदारलाई स्थायी कामदारको रूपमा नै गणना गर्नुपर्छ । </a:t>
            </a:r>
          </a:p>
          <a:p>
            <a:pPr algn="just">
              <a:lnSpc>
                <a:spcPct val="150000"/>
              </a:lnSpc>
              <a:buFont typeface="Wingdings" pitchFamily="2" charset="2"/>
              <a:buChar char="ü"/>
            </a:pPr>
            <a:r>
              <a:rPr lang="ne-NP" sz="2400" dirty="0">
                <a:latin typeface="Preeti" pitchFamily="2" charset="0"/>
                <a:cs typeface="Kalimati" pitchFamily="2"/>
              </a:rPr>
              <a:t>यदि कुनै कृषि कामदार मुख्य कृषकको भान्सामा परिवारको सदस्यसरह नै खानेबस्ने गरेको रहेछ भने पनि उसलाई स्थायी कामदारमा उल्लेख गर्नुपर्छ । </a:t>
            </a:r>
            <a:endParaRPr lang="en-US" sz="2400" b="1" dirty="0">
              <a:latin typeface="Preeti" pitchFamily="2" charset="0"/>
            </a:endParaRPr>
          </a:p>
          <a:p>
            <a:pPr marL="0" indent="0" algn="just">
              <a:lnSpc>
                <a:spcPct val="150000"/>
              </a:lnSpc>
              <a:buNone/>
            </a:pPr>
            <a:endParaRPr lang="en-US" sz="2400" dirty="0">
              <a:latin typeface="Preeti" pitchFamily="2" charset="0"/>
            </a:endParaRPr>
          </a:p>
        </p:txBody>
      </p:sp>
    </p:spTree>
    <p:extLst>
      <p:ext uri="{BB962C8B-B14F-4D97-AF65-F5344CB8AC3E}">
        <p14:creationId xmlns:p14="http://schemas.microsoft.com/office/powerpoint/2010/main" val="22379733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
        <p:nvSpPr>
          <p:cNvPr id="5" name="Content Placeholder 4"/>
          <p:cNvSpPr txBox="1">
            <a:spLocks noGrp="1"/>
          </p:cNvSpPr>
          <p:nvPr>
            <p:ph idx="1"/>
          </p:nvPr>
        </p:nvSpPr>
        <p:spPr>
          <a:xfrm>
            <a:off x="152400" y="990600"/>
            <a:ext cx="11887200" cy="5299912"/>
          </a:xfrm>
          <a:prstGeom prst="rect">
            <a:avLst/>
          </a:prstGeom>
          <a:noFill/>
          <a:ln w="38100">
            <a:solidFill>
              <a:schemeClr val="tx1">
                <a:lumMod val="50000"/>
                <a:lumOff val="50000"/>
              </a:schemeClr>
            </a:solidFill>
          </a:ln>
        </p:spPr>
        <p:txBody>
          <a:bodyPr wrap="square" rtlCol="0">
            <a:spAutoFit/>
          </a:bodyPr>
          <a:lstStyle/>
          <a:p>
            <a:pPr marL="0" indent="0" algn="just">
              <a:lnSpc>
                <a:spcPct val="150000"/>
              </a:lnSpc>
              <a:buNone/>
            </a:pPr>
            <a:r>
              <a:rPr lang="ne-NP" sz="2400" b="1" dirty="0">
                <a:latin typeface="Preeti" pitchFamily="2" charset="0"/>
                <a:cs typeface="Kalimati" pitchFamily="2"/>
              </a:rPr>
              <a:t>यी कृषि कामदार···</a:t>
            </a:r>
          </a:p>
          <a:p>
            <a:pPr marL="0" indent="0" algn="just">
              <a:lnSpc>
                <a:spcPct val="150000"/>
              </a:lnSpc>
              <a:buNone/>
            </a:pPr>
            <a:r>
              <a:rPr lang="ne-NP" sz="2400" b="1" dirty="0" smtClean="0">
                <a:latin typeface="Preeti" pitchFamily="2" charset="0"/>
                <a:cs typeface="Kalimati" pitchFamily="2"/>
              </a:rPr>
              <a:t>उदाहरण </a:t>
            </a:r>
          </a:p>
          <a:p>
            <a:pPr algn="just">
              <a:lnSpc>
                <a:spcPct val="150000"/>
              </a:lnSpc>
              <a:buFont typeface="Wingdings" pitchFamily="2" charset="2"/>
              <a:buChar char="ü"/>
            </a:pPr>
            <a:r>
              <a:rPr lang="ne-NP" sz="2300" dirty="0" smtClean="0">
                <a:latin typeface="Preeti" pitchFamily="2" charset="0"/>
                <a:cs typeface="Kalimati" pitchFamily="2"/>
              </a:rPr>
              <a:t>निर्मल </a:t>
            </a:r>
            <a:r>
              <a:rPr lang="ne-NP" sz="2300" dirty="0">
                <a:latin typeface="Preeti" pitchFamily="2" charset="0"/>
                <a:cs typeface="Kalimati" pitchFamily="2"/>
              </a:rPr>
              <a:t>शर्मा भन्ने व्यक्तिलाई गौसरा भट्टको कृषि चलनमा खेतीको समयमा खन्ने जोत्ने कामको लागि स्थायी कामदारको हैसियतले मासिक वा वार्षिकरूपमा पारिश्रमिक दिने सर्तमा राखिएको छ । </a:t>
            </a:r>
            <a:endParaRPr lang="ne-NP" sz="2300" dirty="0" smtClean="0">
              <a:latin typeface="Preeti" pitchFamily="2" charset="0"/>
              <a:cs typeface="Kalimati" pitchFamily="2"/>
            </a:endParaRPr>
          </a:p>
          <a:p>
            <a:pPr algn="just">
              <a:lnSpc>
                <a:spcPct val="150000"/>
              </a:lnSpc>
              <a:buFont typeface="Wingdings" pitchFamily="2" charset="2"/>
              <a:buChar char="ü"/>
            </a:pPr>
            <a:r>
              <a:rPr lang="ne-NP" sz="2300" dirty="0" smtClean="0">
                <a:latin typeface="Preeti" pitchFamily="2" charset="0"/>
                <a:cs typeface="Kalimati" pitchFamily="2"/>
              </a:rPr>
              <a:t>गौसराको </a:t>
            </a:r>
            <a:r>
              <a:rPr lang="ne-NP" sz="2300" dirty="0">
                <a:latin typeface="Preeti" pitchFamily="2" charset="0"/>
                <a:cs typeface="Kalimati" pitchFamily="2"/>
              </a:rPr>
              <a:t>घरमै धान कुट्ने मिल पनि छ र निर्मलले कृषि चलनमा फुर्सद भएको बेला उक्त मेसिन चलाउने काम पनि गर्दछन् भने पनि उनी खन्ने जोत्ने कामकै लागि स्थायी कामदारको हैसियतले राखिएकोले स्थायी कामदार हुन्छन् ।</a:t>
            </a:r>
          </a:p>
          <a:p>
            <a:pPr algn="just">
              <a:lnSpc>
                <a:spcPct val="150000"/>
              </a:lnSpc>
              <a:buFont typeface="Wingdings" pitchFamily="2" charset="2"/>
              <a:buChar char="ü"/>
            </a:pPr>
            <a:r>
              <a:rPr lang="ne-NP" sz="2300" dirty="0">
                <a:latin typeface="Preeti" pitchFamily="2" charset="0"/>
                <a:cs typeface="Kalimati" pitchFamily="2"/>
              </a:rPr>
              <a:t>खेतीपाती गर्न, खन्नेजोत्ने काम गर्न राखेका हरूवा÷हलीयालाई पनि स्थायी कामदारमा लिनुपर्छ । </a:t>
            </a:r>
            <a:endParaRPr lang="en-US" sz="2300" dirty="0">
              <a:latin typeface="Preeti" pitchFamily="2" charset="0"/>
              <a:cs typeface="Kalimati" pitchFamily="2"/>
            </a:endParaRPr>
          </a:p>
          <a:p>
            <a:pPr marL="0" indent="0" algn="just">
              <a:lnSpc>
                <a:spcPct val="150000"/>
              </a:lnSpc>
              <a:buNone/>
            </a:pPr>
            <a:endParaRPr lang="en-US" sz="2400" dirty="0">
              <a:latin typeface="Preeti" pitchFamily="2" charset="0"/>
            </a:endParaRPr>
          </a:p>
        </p:txBody>
      </p:sp>
    </p:spTree>
    <p:extLst>
      <p:ext uri="{BB962C8B-B14F-4D97-AF65-F5344CB8AC3E}">
        <p14:creationId xmlns:p14="http://schemas.microsoft.com/office/powerpoint/2010/main" val="25155938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1999"/>
            <a:ext cx="11887200" cy="5867401"/>
          </a:xfrm>
        </p:spPr>
        <p:txBody>
          <a:bodyPr>
            <a:normAutofit/>
          </a:bodyPr>
          <a:lstStyle/>
          <a:p>
            <a:pPr marL="0" indent="0">
              <a:buNone/>
            </a:pPr>
            <a:endParaRPr lang="en-US" sz="2800" b="1" dirty="0">
              <a:latin typeface="Preeti" pitchFamily="2"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1" y="762000"/>
            <a:ext cx="7293364" cy="212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5"/>
          <p:cNvSpPr txBox="1">
            <a:spLocks/>
          </p:cNvSpPr>
          <p:nvPr/>
        </p:nvSpPr>
        <p:spPr>
          <a:xfrm>
            <a:off x="304800" y="3657600"/>
            <a:ext cx="11506200" cy="2209800"/>
          </a:xfrm>
          <a:prstGeom prst="wedgeRoundRectCallout">
            <a:avLst>
              <a:gd name="adj1" fmla="val -19608"/>
              <a:gd name="adj2" fmla="val -87647"/>
              <a:gd name="adj3" fmla="val 16667"/>
            </a:avLst>
          </a:prstGeom>
          <a:solidFill>
            <a:schemeClr val="bg1"/>
          </a:solidFill>
          <a:ln w="25400" cap="flat" cmpd="sng" algn="ctr">
            <a:solidFill>
              <a:schemeClr val="tx1">
                <a:lumMod val="50000"/>
                <a:lumOff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algn="just">
              <a:lnSpc>
                <a:spcPct val="150000"/>
              </a:lnSpc>
              <a:buFont typeface="Wingdings" pitchFamily="2" charset="2"/>
              <a:buChar char="ü"/>
            </a:pPr>
            <a:r>
              <a:rPr lang="ne-NP" sz="2400" dirty="0">
                <a:solidFill>
                  <a:schemeClr val="tx1"/>
                </a:solidFill>
                <a:latin typeface="Preeti" pitchFamily="2" charset="0"/>
                <a:cs typeface="Kalimati" pitchFamily="2"/>
              </a:rPr>
              <a:t>सन्दर्भ अवधि (१७ पुस २०७७ देखि १६ पुस २०७८ सम्म) भित्र मुख्य कृषकले कृषि चलनमा स्थायीरूपमा काम गर्ने कामदारहरू राखेको थियो कि थिएन सोधेर उपयुक्त कोडमा गोलो घेरा लगाउनुपर्छ । </a:t>
            </a:r>
          </a:p>
          <a:p>
            <a:pPr algn="just">
              <a:lnSpc>
                <a:spcPct val="150000"/>
              </a:lnSpc>
              <a:buFont typeface="Wingdings" pitchFamily="2" charset="2"/>
              <a:buChar char="ü"/>
            </a:pPr>
            <a:r>
              <a:rPr lang="ne-NP" sz="2400" dirty="0">
                <a:solidFill>
                  <a:schemeClr val="tx1"/>
                </a:solidFill>
                <a:latin typeface="Preeti" pitchFamily="2" charset="0"/>
                <a:cs typeface="Kalimati" pitchFamily="2"/>
              </a:rPr>
              <a:t>यदि स्थायीरूपमा काम गर्ने कामदार थिएनन् भने प्रश्न नं. ९.३ देखि सोध्नुपर्छ  । </a:t>
            </a:r>
            <a:endParaRPr lang="en-US" sz="2400" dirty="0">
              <a:solidFill>
                <a:schemeClr val="tx1"/>
              </a:solidFill>
              <a:latin typeface="Preeti" pitchFamily="2" charset="0"/>
              <a:cs typeface="Kalimati" pitchFamily="2"/>
            </a:endParaRPr>
          </a:p>
        </p:txBody>
      </p:sp>
    </p:spTree>
    <p:extLst>
      <p:ext uri="{BB962C8B-B14F-4D97-AF65-F5344CB8AC3E}">
        <p14:creationId xmlns:p14="http://schemas.microsoft.com/office/powerpoint/2010/main" val="2734342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838200"/>
            <a:ext cx="6705600" cy="242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5"/>
          <p:cNvSpPr txBox="1">
            <a:spLocks noGrp="1"/>
          </p:cNvSpPr>
          <p:nvPr>
            <p:ph idx="1"/>
          </p:nvPr>
        </p:nvSpPr>
        <p:spPr>
          <a:xfrm>
            <a:off x="76200" y="3657600"/>
            <a:ext cx="11963400" cy="3048000"/>
          </a:xfrm>
          <a:prstGeom prst="wedgeRoundRectCallout">
            <a:avLst>
              <a:gd name="adj1" fmla="val -20259"/>
              <a:gd name="adj2" fmla="val -65306"/>
              <a:gd name="adj3" fmla="val 16667"/>
            </a:avLst>
          </a:prstGeom>
          <a:solidFill>
            <a:schemeClr val="bg1"/>
          </a:solidFill>
          <a:ln w="25400" cap="flat" cmpd="sng" algn="ctr">
            <a:solidFill>
              <a:schemeClr val="tx1">
                <a:lumMod val="50000"/>
                <a:lumOff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just">
              <a:lnSpc>
                <a:spcPct val="150000"/>
              </a:lnSpc>
              <a:buNone/>
            </a:pPr>
            <a:endParaRPr lang="ne-NP" sz="2400" dirty="0" smtClean="0">
              <a:solidFill>
                <a:schemeClr val="tx1"/>
              </a:solidFill>
              <a:latin typeface="Preeti" pitchFamily="2" charset="0"/>
            </a:endParaRPr>
          </a:p>
          <a:p>
            <a:pPr algn="just">
              <a:lnSpc>
                <a:spcPct val="150000"/>
              </a:lnSpc>
              <a:buFont typeface="Wingdings" pitchFamily="2" charset="2"/>
              <a:buChar char="ü"/>
            </a:pPr>
            <a:r>
              <a:rPr lang="ne-NP" sz="2400" dirty="0" smtClean="0">
                <a:solidFill>
                  <a:schemeClr val="tx1"/>
                </a:solidFill>
                <a:latin typeface="Preeti" pitchFamily="2" charset="0"/>
                <a:cs typeface="Kalimati" pitchFamily="2"/>
              </a:rPr>
              <a:t>कृषि </a:t>
            </a:r>
            <a:r>
              <a:rPr lang="ne-NP" sz="2400" dirty="0">
                <a:solidFill>
                  <a:schemeClr val="tx1"/>
                </a:solidFill>
                <a:latin typeface="Preeti" pitchFamily="2" charset="0"/>
                <a:cs typeface="Kalimati" pitchFamily="2"/>
              </a:rPr>
              <a:t>चलनमा स्थायी रूपले काम गर्ने </a:t>
            </a:r>
            <a:r>
              <a:rPr lang="ne-NP" sz="2400" b="1" dirty="0">
                <a:solidFill>
                  <a:schemeClr val="tx1"/>
                </a:solidFill>
                <a:latin typeface="Preeti" pitchFamily="2" charset="0"/>
                <a:cs typeface="Kalimati" pitchFamily="2"/>
              </a:rPr>
              <a:t>पुरुष</a:t>
            </a:r>
            <a:r>
              <a:rPr lang="ne-NP" sz="2400" dirty="0">
                <a:solidFill>
                  <a:schemeClr val="tx1"/>
                </a:solidFill>
                <a:latin typeface="Preeti" pitchFamily="2" charset="0"/>
                <a:cs typeface="Kalimati" pitchFamily="2"/>
              </a:rPr>
              <a:t> र </a:t>
            </a:r>
            <a:r>
              <a:rPr lang="ne-NP" sz="2400" b="1" dirty="0">
                <a:solidFill>
                  <a:schemeClr val="tx1"/>
                </a:solidFill>
                <a:latin typeface="Preeti" pitchFamily="2" charset="0"/>
                <a:cs typeface="Kalimati" pitchFamily="2"/>
              </a:rPr>
              <a:t>महिला</a:t>
            </a:r>
            <a:r>
              <a:rPr lang="ne-NP" sz="2400" dirty="0">
                <a:solidFill>
                  <a:schemeClr val="tx1"/>
                </a:solidFill>
                <a:latin typeface="Preeti" pitchFamily="2" charset="0"/>
                <a:cs typeface="Kalimati" pitchFamily="2"/>
              </a:rPr>
              <a:t> कामदारको संख्या छुट्टाछुट्टै दिइएको कोठामा अङ्कमा लेखी यी दुवैको जोडसमेत </a:t>
            </a:r>
            <a:r>
              <a:rPr lang="ne-NP" sz="2400" b="1" dirty="0">
                <a:solidFill>
                  <a:schemeClr val="tx1"/>
                </a:solidFill>
                <a:latin typeface="Preeti" pitchFamily="2" charset="0"/>
                <a:cs typeface="Kalimati" pitchFamily="2"/>
              </a:rPr>
              <a:t>“जम्मा” </a:t>
            </a:r>
            <a:r>
              <a:rPr lang="ne-NP" sz="2400" dirty="0">
                <a:solidFill>
                  <a:schemeClr val="tx1"/>
                </a:solidFill>
                <a:latin typeface="Preeti" pitchFamily="2" charset="0"/>
                <a:cs typeface="Kalimati" pitchFamily="2"/>
              </a:rPr>
              <a:t>को कोठामा लेख्नुपर्छ । </a:t>
            </a:r>
          </a:p>
          <a:p>
            <a:pPr algn="just">
              <a:lnSpc>
                <a:spcPct val="150000"/>
              </a:lnSpc>
              <a:buFont typeface="Wingdings" pitchFamily="2" charset="2"/>
              <a:buChar char="ü"/>
            </a:pPr>
            <a:r>
              <a:rPr lang="ne-NP" sz="2400" dirty="0" smtClean="0">
                <a:solidFill>
                  <a:schemeClr val="tx1"/>
                </a:solidFill>
                <a:latin typeface="Preeti" pitchFamily="2" charset="0"/>
                <a:cs typeface="Kalimati" pitchFamily="2"/>
              </a:rPr>
              <a:t>उदाहरणः </a:t>
            </a:r>
            <a:r>
              <a:rPr lang="ne-NP" sz="2400" dirty="0">
                <a:solidFill>
                  <a:schemeClr val="tx1"/>
                </a:solidFill>
                <a:latin typeface="Preeti" pitchFamily="2" charset="0"/>
                <a:cs typeface="Kalimati" pitchFamily="2"/>
              </a:rPr>
              <a:t>कृषक परिवारले आफ्नो कृषि चलनमा १ जना पुरुष स्थायी कामदार लगाएको भए पुरुषको संख्या लेख्ने कोठामा १ लेख्नुपर्छ । यसै गरी महिलाको संख्या लेख्ने कोठाहरूमा ० लेखेर जम्माको कोठाहरूमा १ लेख्नुपर्छ ।</a:t>
            </a:r>
          </a:p>
          <a:p>
            <a:pPr marL="0" indent="0" algn="just">
              <a:lnSpc>
                <a:spcPct val="150000"/>
              </a:lnSpc>
              <a:buNone/>
            </a:pPr>
            <a:endParaRPr lang="en-US" sz="2400" dirty="0">
              <a:solidFill>
                <a:schemeClr val="tx1"/>
              </a:solidFill>
              <a:latin typeface="Preeti" pitchFamily="2" charset="0"/>
            </a:endParaRPr>
          </a:p>
        </p:txBody>
      </p:sp>
    </p:spTree>
    <p:extLst>
      <p:ext uri="{BB962C8B-B14F-4D97-AF65-F5344CB8AC3E}">
        <p14:creationId xmlns:p14="http://schemas.microsoft.com/office/powerpoint/2010/main" val="515351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
        <p:nvSpPr>
          <p:cNvPr id="5" name="Content Placeholder 4"/>
          <p:cNvSpPr txBox="1">
            <a:spLocks noGrp="1"/>
          </p:cNvSpPr>
          <p:nvPr>
            <p:ph idx="1"/>
          </p:nvPr>
        </p:nvSpPr>
        <p:spPr>
          <a:xfrm>
            <a:off x="228600" y="766449"/>
            <a:ext cx="11658600" cy="5880649"/>
          </a:xfrm>
          <a:prstGeom prst="rect">
            <a:avLst/>
          </a:prstGeom>
          <a:noFill/>
          <a:ln w="38100">
            <a:solidFill>
              <a:schemeClr val="tx1">
                <a:lumMod val="50000"/>
                <a:lumOff val="50000"/>
              </a:schemeClr>
            </a:solidFill>
          </a:ln>
        </p:spPr>
        <p:txBody>
          <a:bodyPr wrap="square" rtlCol="0">
            <a:spAutoFit/>
          </a:bodyPr>
          <a:lstStyle/>
          <a:p>
            <a:pPr marL="0" indent="0" algn="just">
              <a:lnSpc>
                <a:spcPct val="150000"/>
              </a:lnSpc>
              <a:buNone/>
            </a:pPr>
            <a:r>
              <a:rPr lang="ne-NP" sz="2400" b="1" dirty="0" smtClean="0">
                <a:latin typeface="Preeti" pitchFamily="2" charset="0"/>
                <a:cs typeface="Kalimati" pitchFamily="2"/>
              </a:rPr>
              <a:t>अस्थायी </a:t>
            </a:r>
            <a:r>
              <a:rPr lang="ne-NP" sz="2400" b="1" dirty="0">
                <a:latin typeface="Preeti" pitchFamily="2" charset="0"/>
                <a:cs typeface="Kalimati" pitchFamily="2"/>
              </a:rPr>
              <a:t>कृषि कामदार</a:t>
            </a:r>
          </a:p>
          <a:p>
            <a:pPr algn="just">
              <a:lnSpc>
                <a:spcPct val="150000"/>
              </a:lnSpc>
              <a:buFont typeface="Wingdings" pitchFamily="2" charset="2"/>
              <a:buChar char="ü"/>
            </a:pPr>
            <a:r>
              <a:rPr lang="ne-NP" sz="2400" dirty="0">
                <a:latin typeface="Preeti" pitchFamily="2" charset="0"/>
                <a:cs typeface="Kalimati" pitchFamily="2"/>
              </a:rPr>
              <a:t>अस्थायी कृषि कामदार भनेको सन्दर्भ समयभित्र पारिश्रमिक दिएर पटकपटक वा एक पटक मात्र कृषि चलनमा काम लगाएको व्यक्ति हो र निजले नियमितरूपमा कृषि चलनमा काम गर्ने अपेक्षा गरिएको हुँदैन । </a:t>
            </a:r>
          </a:p>
          <a:p>
            <a:pPr algn="just">
              <a:lnSpc>
                <a:spcPct val="150000"/>
              </a:lnSpc>
              <a:buFont typeface="Wingdings" pitchFamily="2" charset="2"/>
              <a:buChar char="ü"/>
            </a:pPr>
            <a:r>
              <a:rPr lang="ne-NP" sz="2400" dirty="0">
                <a:latin typeface="Preeti" pitchFamily="2" charset="0"/>
                <a:cs typeface="Kalimati" pitchFamily="2"/>
              </a:rPr>
              <a:t>अस्थायी कामदारमा पर्मलाई लिनु हुँदैन । </a:t>
            </a:r>
          </a:p>
          <a:p>
            <a:pPr algn="just">
              <a:lnSpc>
                <a:spcPct val="150000"/>
              </a:lnSpc>
              <a:buFont typeface="Wingdings" pitchFamily="2" charset="2"/>
              <a:buChar char="ü"/>
            </a:pPr>
            <a:r>
              <a:rPr lang="ne-NP" sz="2400" dirty="0">
                <a:latin typeface="Preeti" pitchFamily="2" charset="0"/>
                <a:cs typeface="Kalimati" pitchFamily="2"/>
              </a:rPr>
              <a:t>कुनै कामदार स्थायी वा अस्थायी के हो भनी छुट्ट्याउन मुख्यतः उसले कुन सर्तमा काम गरेको छ भन्ने कुरालाई नै ध्यान दिनुपर्छ । </a:t>
            </a:r>
          </a:p>
          <a:p>
            <a:pPr algn="just">
              <a:lnSpc>
                <a:spcPct val="150000"/>
              </a:lnSpc>
              <a:buFont typeface="Wingdings" pitchFamily="2" charset="2"/>
              <a:buChar char="ü"/>
            </a:pPr>
            <a:r>
              <a:rPr lang="ne-NP" sz="2400" dirty="0">
                <a:latin typeface="Preeti" pitchFamily="2" charset="0"/>
                <a:cs typeface="Kalimati" pitchFamily="2"/>
              </a:rPr>
              <a:t>छोटकरीमा, दैनिकरूपमा ज्याला दिने गरी कृषि चलनमा लगाइएको व्यक्तिलाई अस्थायी कामदार र मासिक वा वार्षिकरूपमा पारिश्रमिक दिने गरी नियमित प्रकृतिको काममा लगाइएको व्यक्तिलाई स्थायी कामदार मान्नुपर्छ । </a:t>
            </a:r>
            <a:endParaRPr lang="en-US" sz="2400" dirty="0">
              <a:latin typeface="Preeti" pitchFamily="2" charset="0"/>
              <a:cs typeface="Kalimati" pitchFamily="2"/>
            </a:endParaRPr>
          </a:p>
        </p:txBody>
      </p:sp>
    </p:spTree>
    <p:extLst>
      <p:ext uri="{BB962C8B-B14F-4D97-AF65-F5344CB8AC3E}">
        <p14:creationId xmlns:p14="http://schemas.microsoft.com/office/powerpoint/2010/main" val="9074566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
        <p:nvSpPr>
          <p:cNvPr id="5" name="Content Placeholder 4"/>
          <p:cNvSpPr txBox="1">
            <a:spLocks noGrp="1"/>
          </p:cNvSpPr>
          <p:nvPr>
            <p:ph idx="1"/>
          </p:nvPr>
        </p:nvSpPr>
        <p:spPr>
          <a:xfrm>
            <a:off x="381000" y="1371600"/>
            <a:ext cx="11582400" cy="4819781"/>
          </a:xfrm>
          <a:prstGeom prst="rect">
            <a:avLst/>
          </a:prstGeom>
          <a:noFill/>
          <a:ln w="38100">
            <a:solidFill>
              <a:schemeClr val="tx1">
                <a:lumMod val="50000"/>
                <a:lumOff val="50000"/>
              </a:schemeClr>
            </a:solidFill>
          </a:ln>
        </p:spPr>
        <p:txBody>
          <a:bodyPr wrap="square" rtlCol="0">
            <a:spAutoFit/>
          </a:bodyPr>
          <a:lstStyle/>
          <a:p>
            <a:pPr marL="0" indent="0" algn="just">
              <a:lnSpc>
                <a:spcPct val="150000"/>
              </a:lnSpc>
              <a:buNone/>
            </a:pPr>
            <a:r>
              <a:rPr lang="ne-NP" sz="2400" b="1" dirty="0">
                <a:latin typeface="Preeti" pitchFamily="2" charset="0"/>
                <a:cs typeface="Kalimati" pitchFamily="2"/>
              </a:rPr>
              <a:t>उदाहरण </a:t>
            </a:r>
          </a:p>
          <a:p>
            <a:pPr algn="just">
              <a:lnSpc>
                <a:spcPct val="150000"/>
              </a:lnSpc>
              <a:buFont typeface="Wingdings" pitchFamily="2" charset="2"/>
              <a:buChar char="ü"/>
            </a:pPr>
            <a:r>
              <a:rPr lang="ne-NP" sz="2400" dirty="0">
                <a:latin typeface="Preeti" pitchFamily="2" charset="0"/>
                <a:cs typeface="Kalimati" pitchFamily="2"/>
              </a:rPr>
              <a:t>धनलाल भन्ने व्यक्ति मुनिलालको कृषि चलनमा खेतीको समयमा दैनिक ज्याला लिने गरी काम गर्दछन् । </a:t>
            </a:r>
          </a:p>
          <a:p>
            <a:pPr algn="just">
              <a:lnSpc>
                <a:spcPct val="150000"/>
              </a:lnSpc>
              <a:buFont typeface="Wingdings" pitchFamily="2" charset="2"/>
              <a:buChar char="ü"/>
            </a:pPr>
            <a:r>
              <a:rPr lang="ne-NP" sz="2400" dirty="0">
                <a:latin typeface="Preeti" pitchFamily="2" charset="0"/>
                <a:cs typeface="Kalimati" pitchFamily="2"/>
              </a:rPr>
              <a:t>उनले सधैँभरि मुनिलालको चलनमा काम गरे पनि उनलाई अस्थायी कामदारको हैसियतले राखिएको छ । </a:t>
            </a:r>
          </a:p>
          <a:p>
            <a:pPr algn="just">
              <a:lnSpc>
                <a:spcPct val="150000"/>
              </a:lnSpc>
              <a:buFont typeface="Wingdings" pitchFamily="2" charset="2"/>
              <a:buChar char="ü"/>
            </a:pPr>
            <a:r>
              <a:rPr lang="ne-NP" sz="2400" dirty="0">
                <a:latin typeface="Preeti" pitchFamily="2" charset="0"/>
                <a:cs typeface="Kalimati" pitchFamily="2"/>
              </a:rPr>
              <a:t>यस्तोमा उनले मुनिलालको चलनमा अविछिन्नरूपले काम गरेको देखिए तापनि उनलाई अस्थायी कामदार सरह नै गणना गर्नुपर्छ ।</a:t>
            </a:r>
          </a:p>
          <a:p>
            <a:pPr marL="0" indent="0" algn="just">
              <a:lnSpc>
                <a:spcPct val="150000"/>
              </a:lnSpc>
              <a:buNone/>
            </a:pPr>
            <a:endParaRPr lang="en-US" sz="2400" dirty="0">
              <a:latin typeface="Preeti" pitchFamily="2" charset="0"/>
              <a:cs typeface="Kalimati" pitchFamily="2"/>
            </a:endParaRPr>
          </a:p>
        </p:txBody>
      </p:sp>
    </p:spTree>
    <p:extLst>
      <p:ext uri="{BB962C8B-B14F-4D97-AF65-F5344CB8AC3E}">
        <p14:creationId xmlns:p14="http://schemas.microsoft.com/office/powerpoint/2010/main" val="9120454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9"/>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2</a:t>
            </a:fld>
            <a:endParaRPr lang="en-US" dirty="0">
              <a:latin typeface="Fontasy Himali" panose="04020500000000000000" pitchFamily="82" charset="0"/>
            </a:endParaRPr>
          </a:p>
        </p:txBody>
      </p:sp>
      <p:sp>
        <p:nvSpPr>
          <p:cNvPr id="11" name="Text Placeholder 1"/>
          <p:cNvSpPr>
            <a:spLocks noGrp="1"/>
          </p:cNvSpPr>
          <p:nvPr>
            <p:ph type="body" sz="quarter" idx="4294967295"/>
          </p:nvPr>
        </p:nvSpPr>
        <p:spPr>
          <a:xfrm>
            <a:off x="0" y="685800"/>
            <a:ext cx="12192000" cy="879023"/>
          </a:xfrm>
          <a:prstGeom prst="rect">
            <a:avLst/>
          </a:prstGeom>
        </p:spPr>
        <p:txBody>
          <a:bodyPr>
            <a:normAutofit/>
          </a:bodyPr>
          <a:lstStyle/>
          <a:p>
            <a:pPr marL="0" indent="0" algn="ctr">
              <a:lnSpc>
                <a:spcPct val="150000"/>
              </a:lnSpc>
              <a:buNone/>
            </a:pPr>
            <a:r>
              <a:rPr lang="ne-NP" b="1" dirty="0">
                <a:solidFill>
                  <a:srgbClr val="002060"/>
                </a:solidFill>
                <a:latin typeface="Ganesh" pitchFamily="2" charset="0"/>
                <a:cs typeface="Kalimati" panose="00000400000000000000" pitchFamily="2"/>
              </a:rPr>
              <a:t>प्रस्तुतिका विषय र सन्दर्भ सामाग्री</a:t>
            </a:r>
          </a:p>
        </p:txBody>
      </p:sp>
      <p:sp>
        <p:nvSpPr>
          <p:cNvPr id="14" name="TextBox 13"/>
          <p:cNvSpPr txBox="1"/>
          <p:nvPr/>
        </p:nvSpPr>
        <p:spPr>
          <a:xfrm>
            <a:off x="127000" y="3657600"/>
            <a:ext cx="7772400" cy="1926681"/>
          </a:xfrm>
          <a:prstGeom prst="rect">
            <a:avLst/>
          </a:prstGeom>
          <a:noFill/>
        </p:spPr>
        <p:txBody>
          <a:bodyPr wrap="square" rtlCol="0">
            <a:spAutoFit/>
          </a:bodyPr>
          <a:lstStyle/>
          <a:p>
            <a:pPr algn="ctr">
              <a:spcBef>
                <a:spcPct val="10000"/>
              </a:spcBef>
              <a:spcAft>
                <a:spcPct val="10000"/>
              </a:spcAft>
            </a:pPr>
            <a:r>
              <a:rPr lang="ne-NP" sz="2800" dirty="0">
                <a:solidFill>
                  <a:srgbClr val="002060"/>
                </a:solidFill>
                <a:latin typeface="Preeti"/>
                <a:cs typeface="Kalimati" pitchFamily="2"/>
              </a:rPr>
              <a:t>लगत २</a:t>
            </a:r>
            <a:r>
              <a:rPr lang="en-US" sz="2800" dirty="0">
                <a:solidFill>
                  <a:srgbClr val="002060"/>
                </a:solidFill>
                <a:latin typeface="Preeti"/>
                <a:cs typeface="Kalimati" pitchFamily="2"/>
              </a:rPr>
              <a:t>M</a:t>
            </a:r>
            <a:r>
              <a:rPr lang="ne-NP" sz="2800" dirty="0">
                <a:solidFill>
                  <a:srgbClr val="002060"/>
                </a:solidFill>
                <a:latin typeface="Preeti"/>
                <a:cs typeface="Kalimati" pitchFamily="2"/>
              </a:rPr>
              <a:t> कृषक परिवार प्रश्नावली</a:t>
            </a:r>
          </a:p>
          <a:p>
            <a:pPr algn="ctr">
              <a:spcBef>
                <a:spcPct val="10000"/>
              </a:spcBef>
              <a:spcAft>
                <a:spcPct val="10000"/>
              </a:spcAft>
            </a:pPr>
            <a:r>
              <a:rPr lang="ne-NP" sz="2400" dirty="0">
                <a:solidFill>
                  <a:srgbClr val="4708C4"/>
                </a:solidFill>
                <a:latin typeface="Preeti"/>
                <a:cs typeface="Kalimati" pitchFamily="2"/>
              </a:rPr>
              <a:t>भाग ८</a:t>
            </a:r>
            <a:r>
              <a:rPr lang="en-US" sz="2400" dirty="0">
                <a:solidFill>
                  <a:srgbClr val="4708C4"/>
                </a:solidFill>
                <a:latin typeface="Preeti"/>
                <a:cs typeface="Kalimati" pitchFamily="2"/>
              </a:rPr>
              <a:t>M </a:t>
            </a:r>
            <a:r>
              <a:rPr lang="ne-NP" sz="2400" dirty="0">
                <a:solidFill>
                  <a:srgbClr val="4708C4"/>
                </a:solidFill>
                <a:latin typeface="Preeti"/>
                <a:cs typeface="Kalimati" pitchFamily="2"/>
              </a:rPr>
              <a:t>अन्य खेतीसम्बन्धी विवरण</a:t>
            </a:r>
          </a:p>
          <a:p>
            <a:pPr algn="ctr">
              <a:spcBef>
                <a:spcPct val="10000"/>
              </a:spcBef>
              <a:spcAft>
                <a:spcPct val="10000"/>
              </a:spcAft>
            </a:pPr>
            <a:r>
              <a:rPr lang="ne-NP" sz="2400" dirty="0">
                <a:solidFill>
                  <a:srgbClr val="4708C4"/>
                </a:solidFill>
                <a:latin typeface="Preeti"/>
                <a:cs typeface="Kalimati" pitchFamily="2"/>
              </a:rPr>
              <a:t>भाग ९</a:t>
            </a:r>
            <a:r>
              <a:rPr lang="en-US" sz="2400" dirty="0">
                <a:solidFill>
                  <a:srgbClr val="4708C4"/>
                </a:solidFill>
                <a:latin typeface="Preeti"/>
                <a:cs typeface="Kalimati" pitchFamily="2"/>
              </a:rPr>
              <a:t>M </a:t>
            </a:r>
            <a:r>
              <a:rPr lang="ne-NP" sz="2400" dirty="0">
                <a:solidFill>
                  <a:srgbClr val="4708C4"/>
                </a:solidFill>
                <a:latin typeface="Preeti"/>
                <a:cs typeface="Kalimati" pitchFamily="2"/>
              </a:rPr>
              <a:t>कृषि कामदारसम्बन्धी विवरण </a:t>
            </a:r>
          </a:p>
          <a:p>
            <a:pPr algn="ctr">
              <a:spcBef>
                <a:spcPct val="10000"/>
              </a:spcBef>
              <a:spcAft>
                <a:spcPct val="10000"/>
              </a:spcAft>
            </a:pPr>
            <a:endParaRPr lang="ne-NP" sz="2800" dirty="0">
              <a:solidFill>
                <a:srgbClr val="4708C4"/>
              </a:solidFill>
              <a:latin typeface="Preeti"/>
              <a:cs typeface="Kalimati" pitchFamily="2"/>
            </a:endParaRPr>
          </a:p>
        </p:txBody>
      </p:sp>
      <p:sp>
        <p:nvSpPr>
          <p:cNvPr id="15" name="TextBox 14">
            <a:extLst>
              <a:ext uri="{FF2B5EF4-FFF2-40B4-BE49-F238E27FC236}">
                <a16:creationId xmlns="" xmlns:a16="http://schemas.microsoft.com/office/drawing/2014/main" id="{5E75FA20-258B-4976-B921-08A2562603A4}"/>
              </a:ext>
            </a:extLst>
          </p:cNvPr>
          <p:cNvSpPr txBox="1"/>
          <p:nvPr/>
        </p:nvSpPr>
        <p:spPr>
          <a:xfrm>
            <a:off x="8153400" y="3429000"/>
            <a:ext cx="3733800" cy="1846659"/>
          </a:xfrm>
          <a:prstGeom prst="rect">
            <a:avLst/>
          </a:prstGeom>
          <a:noFill/>
        </p:spPr>
        <p:txBody>
          <a:bodyPr wrap="square" rtlCol="0">
            <a:spAutoFit/>
          </a:bodyPr>
          <a:lstStyle/>
          <a:p>
            <a:pPr algn="ctr">
              <a:lnSpc>
                <a:spcPct val="150000"/>
              </a:lnSpc>
            </a:pPr>
            <a:r>
              <a:rPr lang="ne-NP" sz="2800" b="1" dirty="0">
                <a:cs typeface="Kalimati" pitchFamily="2"/>
              </a:rPr>
              <a:t>सन्दर्भ सामाग्री</a:t>
            </a:r>
          </a:p>
          <a:p>
            <a:pPr marL="457200" indent="-457200" algn="ctr">
              <a:lnSpc>
                <a:spcPct val="150000"/>
              </a:lnSpc>
              <a:buFont typeface="Wingdings" panose="05000000000000000000" pitchFamily="2" charset="2"/>
              <a:buChar char="ü"/>
            </a:pPr>
            <a:r>
              <a:rPr lang="ne-NP" sz="2400" dirty="0">
                <a:cs typeface="Kalimati" pitchFamily="2"/>
              </a:rPr>
              <a:t>गणना पुस्तिका,</a:t>
            </a:r>
          </a:p>
          <a:p>
            <a:pPr>
              <a:lnSpc>
                <a:spcPct val="150000"/>
              </a:lnSpc>
            </a:pPr>
            <a:endParaRPr lang="ne-NP" sz="2400" dirty="0">
              <a:cs typeface="Kalimati" pitchFamily="2"/>
            </a:endParaRPr>
          </a:p>
        </p:txBody>
      </p:sp>
    </p:spTree>
    <p:extLst>
      <p:ext uri="{BB962C8B-B14F-4D97-AF65-F5344CB8AC3E}">
        <p14:creationId xmlns:p14="http://schemas.microsoft.com/office/powerpoint/2010/main" val="15383604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62000"/>
            <a:ext cx="7848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5"/>
          <p:cNvSpPr txBox="1">
            <a:spLocks noGrp="1"/>
          </p:cNvSpPr>
          <p:nvPr>
            <p:ph idx="1"/>
          </p:nvPr>
        </p:nvSpPr>
        <p:spPr>
          <a:xfrm>
            <a:off x="152400" y="3657600"/>
            <a:ext cx="11582400" cy="2362200"/>
          </a:xfrm>
          <a:prstGeom prst="wedgeRoundRectCallout">
            <a:avLst>
              <a:gd name="adj1" fmla="val -22076"/>
              <a:gd name="adj2" fmla="val -87327"/>
              <a:gd name="adj3" fmla="val 16667"/>
            </a:avLst>
          </a:prstGeom>
          <a:solidFill>
            <a:schemeClr val="bg1"/>
          </a:solidFill>
          <a:ln w="25400" cap="flat" cmpd="sng" algn="ctr">
            <a:solidFill>
              <a:schemeClr val="tx1">
                <a:lumMod val="50000"/>
                <a:lumOff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algn="just">
              <a:lnSpc>
                <a:spcPct val="150000"/>
              </a:lnSpc>
              <a:buFont typeface="Wingdings" pitchFamily="2" charset="2"/>
              <a:buChar char="ü"/>
            </a:pPr>
            <a:r>
              <a:rPr lang="ne-NP" sz="2400" dirty="0">
                <a:solidFill>
                  <a:schemeClr val="tx1"/>
                </a:solidFill>
                <a:latin typeface="Preeti" pitchFamily="2" charset="0"/>
                <a:cs typeface="Kalimati" pitchFamily="2"/>
              </a:rPr>
              <a:t>सन्दर्भ अवधिमा कृषि चलनभित्र अस्थायीरूपमा कामदार (पर्मबाहेक) लगाइएको थियो कि थिएन सोधी उपयुक्त कोडमा गोलो घेरा लगाउनुपर्छ । </a:t>
            </a:r>
          </a:p>
          <a:p>
            <a:pPr algn="just">
              <a:lnSpc>
                <a:spcPct val="150000"/>
              </a:lnSpc>
              <a:buFont typeface="Wingdings" pitchFamily="2" charset="2"/>
              <a:buChar char="ü"/>
            </a:pPr>
            <a:r>
              <a:rPr lang="ne-NP" sz="2400" dirty="0">
                <a:solidFill>
                  <a:schemeClr val="tx1"/>
                </a:solidFill>
                <a:latin typeface="Preeti" pitchFamily="2" charset="0"/>
                <a:cs typeface="Kalimati" pitchFamily="2"/>
              </a:rPr>
              <a:t>कोड २ मा गोलो घेरा लगाएको भए प्रश्न ९.४ नसोधी प्रश्न ९.५ देखि सोध्नुपर्छ ।</a:t>
            </a:r>
            <a:endParaRPr lang="en-US" sz="2400" dirty="0">
              <a:solidFill>
                <a:schemeClr val="tx1"/>
              </a:solidFill>
              <a:latin typeface="Preeti" pitchFamily="2" charset="0"/>
              <a:cs typeface="Kalimati" pitchFamily="2"/>
            </a:endParaRPr>
          </a:p>
        </p:txBody>
      </p:sp>
    </p:spTree>
    <p:extLst>
      <p:ext uri="{BB962C8B-B14F-4D97-AF65-F5344CB8AC3E}">
        <p14:creationId xmlns:p14="http://schemas.microsoft.com/office/powerpoint/2010/main" val="2200827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
        <p:nvSpPr>
          <p:cNvPr id="5" name="Content Placeholder 4"/>
          <p:cNvSpPr txBox="1">
            <a:spLocks noGrp="1"/>
          </p:cNvSpPr>
          <p:nvPr>
            <p:ph idx="1"/>
          </p:nvPr>
        </p:nvSpPr>
        <p:spPr>
          <a:xfrm>
            <a:off x="152400" y="685800"/>
            <a:ext cx="11887200" cy="6566991"/>
          </a:xfrm>
          <a:prstGeom prst="rect">
            <a:avLst/>
          </a:prstGeom>
          <a:noFill/>
          <a:ln w="38100">
            <a:solidFill>
              <a:schemeClr val="tx1">
                <a:lumMod val="50000"/>
                <a:lumOff val="50000"/>
              </a:schemeClr>
            </a:solidFill>
          </a:ln>
        </p:spPr>
        <p:txBody>
          <a:bodyPr wrap="square" rtlCol="0">
            <a:spAutoFit/>
          </a:bodyPr>
          <a:lstStyle/>
          <a:p>
            <a:pPr marL="0" indent="0" algn="just">
              <a:lnSpc>
                <a:spcPct val="150000"/>
              </a:lnSpc>
              <a:buNone/>
            </a:pPr>
            <a:r>
              <a:rPr lang="ne-NP" sz="2400" b="1" dirty="0" smtClean="0">
                <a:latin typeface="Preeti" pitchFamily="2" charset="0"/>
                <a:cs typeface="Kalimati" pitchFamily="2"/>
              </a:rPr>
              <a:t>व्यक्ति दिन </a:t>
            </a:r>
          </a:p>
          <a:p>
            <a:pPr marL="0" indent="0" algn="just">
              <a:lnSpc>
                <a:spcPct val="150000"/>
              </a:lnSpc>
              <a:buNone/>
            </a:pPr>
            <a:r>
              <a:rPr lang="ne-NP" sz="2400" dirty="0" smtClean="0">
                <a:latin typeface="Preeti" pitchFamily="2" charset="0"/>
                <a:cs typeface="Kalimati" pitchFamily="2"/>
              </a:rPr>
              <a:t>एक व्यक्तिले एक दिनमा गरेको कामलाई एक व्यक्ति दिन मानिन्छ । एक व्यक्तिले ७ दिन काम गरेको छ भने उसले काम गरेको व्यक्ति दिन संख्या ७ हुन्छ । दुई जनाले ६ दिन काम गरेको भए जम्मा व्यक्ति दिन संख्या १२ (२ ह ६ . १२) हुन्छ ।</a:t>
            </a:r>
          </a:p>
          <a:p>
            <a:pPr marL="0" indent="0" algn="just">
              <a:lnSpc>
                <a:spcPct val="150000"/>
              </a:lnSpc>
              <a:buNone/>
            </a:pPr>
            <a:endParaRPr lang="ne-NP" sz="2400" dirty="0" smtClean="0">
              <a:latin typeface="Preeti" pitchFamily="2" charset="0"/>
              <a:cs typeface="Kalimati" pitchFamily="2"/>
            </a:endParaRPr>
          </a:p>
          <a:p>
            <a:pPr marL="0" indent="0" algn="just">
              <a:lnSpc>
                <a:spcPct val="150000"/>
              </a:lnSpc>
              <a:buNone/>
            </a:pPr>
            <a:r>
              <a:rPr lang="ne-NP" sz="2400" dirty="0" smtClean="0">
                <a:latin typeface="Preeti" pitchFamily="2" charset="0"/>
                <a:cs typeface="Kalimati" pitchFamily="2"/>
              </a:rPr>
              <a:t>वर्षभरि काम लगाएका अस्थायी कामदार संख्या र दिन बताउन उत्तरदातालाई समय लाग्न सक्छ । </a:t>
            </a:r>
          </a:p>
          <a:p>
            <a:pPr marL="0" indent="0" algn="just">
              <a:lnSpc>
                <a:spcPct val="150000"/>
              </a:lnSpc>
              <a:buNone/>
            </a:pPr>
            <a:r>
              <a:rPr lang="ne-NP" sz="2400" dirty="0" smtClean="0">
                <a:latin typeface="Preeti" pitchFamily="2" charset="0"/>
                <a:cs typeface="Kalimati" pitchFamily="2"/>
              </a:rPr>
              <a:t>सबै मौसममा सबै बाली र सबै कृषिसम्बन्धी काममा लगाइएका अस्थायी कामदार संख्या र काम लगाएको दिन संख्या सोधेर महिला पुरुष छुट्ट्याएर लेख्नुपर्ने हुँदा होसियार रहनुपर्छ । </a:t>
            </a:r>
          </a:p>
          <a:p>
            <a:pPr marL="0" indent="0" algn="just">
              <a:lnSpc>
                <a:spcPct val="150000"/>
              </a:lnSpc>
              <a:buNone/>
            </a:pPr>
            <a:r>
              <a:rPr lang="ne-NP" sz="2400" dirty="0" smtClean="0">
                <a:latin typeface="Preeti" pitchFamily="2" charset="0"/>
                <a:cs typeface="Kalimati" pitchFamily="2"/>
              </a:rPr>
              <a:t>उत्तरदातालाई यस्ता कामदार संख्या मौसमअनुसार वा बालीअनुसार सम्झन समय दिनुपर्छ ।</a:t>
            </a:r>
            <a:endParaRPr lang="en-US" sz="2400" dirty="0" smtClean="0">
              <a:latin typeface="Preeti" pitchFamily="2" charset="0"/>
              <a:cs typeface="Kalimati" pitchFamily="2"/>
            </a:endParaRPr>
          </a:p>
          <a:p>
            <a:pPr marL="0" indent="0" algn="just">
              <a:lnSpc>
                <a:spcPct val="150000"/>
              </a:lnSpc>
              <a:buNone/>
            </a:pPr>
            <a:endParaRPr lang="en-US" sz="2400" dirty="0">
              <a:latin typeface="Preeti" pitchFamily="2" charset="0"/>
            </a:endParaRP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2596443"/>
            <a:ext cx="361950" cy="29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65333" y="2732793"/>
            <a:ext cx="381000"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60833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
        <p:nvSpPr>
          <p:cNvPr id="5" name="Content Placeholder 4"/>
          <p:cNvSpPr txBox="1">
            <a:spLocks noGrp="1"/>
          </p:cNvSpPr>
          <p:nvPr>
            <p:ph idx="1"/>
          </p:nvPr>
        </p:nvSpPr>
        <p:spPr>
          <a:xfrm>
            <a:off x="228600" y="838200"/>
            <a:ext cx="11734800" cy="5804666"/>
          </a:xfrm>
          <a:prstGeom prst="rect">
            <a:avLst/>
          </a:prstGeom>
          <a:noFill/>
          <a:ln w="38100">
            <a:solidFill>
              <a:schemeClr val="tx1">
                <a:lumMod val="50000"/>
                <a:lumOff val="50000"/>
              </a:schemeClr>
            </a:solidFill>
          </a:ln>
        </p:spPr>
        <p:txBody>
          <a:bodyPr vert="horz" wrap="square" lIns="91440" tIns="45720" rIns="91440" bIns="45720" rtlCol="0">
            <a:spAutoFit/>
          </a:bodyPr>
          <a:lstStyle/>
          <a:p>
            <a:pPr marL="0" indent="0" algn="just">
              <a:lnSpc>
                <a:spcPct val="150000"/>
              </a:lnSpc>
              <a:buNone/>
            </a:pPr>
            <a:r>
              <a:rPr lang="ne-NP" sz="2400" b="1" dirty="0">
                <a:latin typeface="Preeti" pitchFamily="2" charset="0"/>
                <a:cs typeface="Kalimati" pitchFamily="2"/>
              </a:rPr>
              <a:t>उदाहरण </a:t>
            </a:r>
          </a:p>
          <a:p>
            <a:pPr algn="just">
              <a:lnSpc>
                <a:spcPct val="150000"/>
              </a:lnSpc>
              <a:buFont typeface="Wingdings" pitchFamily="2" charset="2"/>
              <a:buChar char="ü"/>
            </a:pPr>
            <a:r>
              <a:rPr lang="ne-NP" sz="2300" dirty="0">
                <a:latin typeface="Preeti" pitchFamily="2" charset="0"/>
                <a:cs typeface="Kalimati" pitchFamily="2"/>
              </a:rPr>
              <a:t>एक पटकमा </a:t>
            </a:r>
            <a:r>
              <a:rPr lang="en-US" sz="2300" b="1" dirty="0" smtClean="0">
                <a:latin typeface="Times New Roman" pitchFamily="18" charset="0"/>
                <a:cs typeface="Kalimati" pitchFamily="2"/>
              </a:rPr>
              <a:t>3</a:t>
            </a:r>
            <a:r>
              <a:rPr lang="en-US" sz="2300" dirty="0" smtClean="0">
                <a:latin typeface="Times New Roman" pitchFamily="18" charset="0"/>
                <a:cs typeface="Kalimati" pitchFamily="2"/>
              </a:rPr>
              <a:t> </a:t>
            </a:r>
            <a:r>
              <a:rPr lang="ne-NP" sz="2300" dirty="0" smtClean="0">
                <a:latin typeface="Preeti" pitchFamily="2" charset="0"/>
                <a:cs typeface="Kalimati" pitchFamily="2"/>
              </a:rPr>
              <a:t>दिनको </a:t>
            </a:r>
            <a:r>
              <a:rPr lang="ne-NP" sz="2300" dirty="0">
                <a:latin typeface="Preeti" pitchFamily="2" charset="0"/>
                <a:cs typeface="Kalimati" pitchFamily="2"/>
              </a:rPr>
              <a:t>लागि </a:t>
            </a:r>
            <a:r>
              <a:rPr lang="en-US" sz="2300" b="1" dirty="0" smtClean="0">
                <a:latin typeface="Times New Roman" pitchFamily="18" charset="0"/>
                <a:cs typeface="Kalimati" pitchFamily="2"/>
              </a:rPr>
              <a:t>4</a:t>
            </a:r>
            <a:r>
              <a:rPr lang="en-US" sz="2300" dirty="0" smtClean="0">
                <a:latin typeface="Times New Roman" pitchFamily="18" charset="0"/>
                <a:cs typeface="Kalimati" pitchFamily="2"/>
              </a:rPr>
              <a:t> </a:t>
            </a:r>
            <a:r>
              <a:rPr lang="ne-NP" sz="2300" dirty="0" smtClean="0">
                <a:latin typeface="Preeti" pitchFamily="2" charset="0"/>
                <a:cs typeface="Kalimati" pitchFamily="2"/>
              </a:rPr>
              <a:t>पुरुष </a:t>
            </a:r>
            <a:r>
              <a:rPr lang="ne-NP" sz="2300" dirty="0">
                <a:latin typeface="Preeti" pitchFamily="2" charset="0"/>
                <a:cs typeface="Kalimati" pitchFamily="2"/>
              </a:rPr>
              <a:t>र </a:t>
            </a:r>
            <a:r>
              <a:rPr lang="en-US" sz="2300" b="1" dirty="0" smtClean="0">
                <a:latin typeface="Times New Roman" pitchFamily="18" charset="0"/>
                <a:cs typeface="Kalimati" pitchFamily="2"/>
              </a:rPr>
              <a:t>7</a:t>
            </a:r>
            <a:r>
              <a:rPr lang="ne-NP" sz="2300" dirty="0" smtClean="0">
                <a:latin typeface="Preeti" pitchFamily="2" charset="0"/>
                <a:cs typeface="Kalimati" pitchFamily="2"/>
              </a:rPr>
              <a:t> </a:t>
            </a:r>
            <a:r>
              <a:rPr lang="ne-NP" sz="2300" dirty="0">
                <a:latin typeface="Preeti" pitchFamily="2" charset="0"/>
                <a:cs typeface="Kalimati" pitchFamily="2"/>
              </a:rPr>
              <a:t>जना महिलाले काम गरेको भए काम गरेका जम्मा </a:t>
            </a:r>
            <a:r>
              <a:rPr lang="en-US" sz="2300" b="1" dirty="0" smtClean="0">
                <a:latin typeface="Times New Roman" pitchFamily="18" charset="0"/>
                <a:cs typeface="Kalimati" pitchFamily="2"/>
              </a:rPr>
              <a:t>33</a:t>
            </a:r>
            <a:r>
              <a:rPr lang="ne-NP" sz="2300" dirty="0" smtClean="0">
                <a:latin typeface="Preeti" pitchFamily="2" charset="0"/>
                <a:cs typeface="Kalimati" pitchFamily="2"/>
              </a:rPr>
              <a:t> </a:t>
            </a:r>
            <a:r>
              <a:rPr lang="ne-NP" sz="2300" dirty="0">
                <a:latin typeface="Preeti" pitchFamily="2" charset="0"/>
                <a:cs typeface="Kalimati" pitchFamily="2"/>
              </a:rPr>
              <a:t>व्यक्ति दिन हुन्छ भने पुरुषको व्यक्ति दिन संख्या </a:t>
            </a:r>
            <a:r>
              <a:rPr lang="en-US" sz="2300" b="1" dirty="0" smtClean="0">
                <a:latin typeface="Times New Roman" pitchFamily="18" charset="0"/>
                <a:cs typeface="Times New Roman" pitchFamily="18" charset="0"/>
              </a:rPr>
              <a:t>12</a:t>
            </a:r>
            <a:r>
              <a:rPr lang="ne-NP" sz="2300" dirty="0" smtClean="0">
                <a:latin typeface="Preeti" pitchFamily="2" charset="0"/>
                <a:cs typeface="Kalimati" pitchFamily="2"/>
              </a:rPr>
              <a:t> </a:t>
            </a:r>
            <a:r>
              <a:rPr lang="ne-NP" sz="2300" dirty="0">
                <a:latin typeface="Preeti" pitchFamily="2" charset="0"/>
                <a:cs typeface="Kalimati" pitchFamily="2"/>
              </a:rPr>
              <a:t>र महिलाको व्यक्ति दिन संख्या </a:t>
            </a:r>
            <a:r>
              <a:rPr lang="en-US" sz="2300" b="1" dirty="0" smtClean="0">
                <a:latin typeface="Times New Roman" pitchFamily="18" charset="0"/>
                <a:cs typeface="Kalimati" pitchFamily="2"/>
              </a:rPr>
              <a:t>21</a:t>
            </a:r>
            <a:r>
              <a:rPr lang="ne-NP" sz="2300" dirty="0" smtClean="0">
                <a:latin typeface="Preeti" pitchFamily="2" charset="0"/>
                <a:cs typeface="Kalimati" pitchFamily="2"/>
              </a:rPr>
              <a:t> </a:t>
            </a:r>
            <a:r>
              <a:rPr lang="ne-NP" sz="2300" dirty="0">
                <a:latin typeface="Preeti" pitchFamily="2" charset="0"/>
                <a:cs typeface="Kalimati" pitchFamily="2"/>
              </a:rPr>
              <a:t>हुन्छ ।</a:t>
            </a:r>
          </a:p>
          <a:p>
            <a:pPr algn="just">
              <a:lnSpc>
                <a:spcPct val="150000"/>
              </a:lnSpc>
              <a:buFont typeface="Wingdings" pitchFamily="2" charset="2"/>
              <a:buChar char="ü"/>
            </a:pPr>
            <a:r>
              <a:rPr lang="ne-NP" sz="2300" dirty="0">
                <a:latin typeface="Preeti" pitchFamily="2" charset="0"/>
                <a:cs typeface="Kalimati" pitchFamily="2"/>
              </a:rPr>
              <a:t>अर्को पटक </a:t>
            </a:r>
            <a:r>
              <a:rPr lang="en-US" sz="2300" b="1" dirty="0" smtClean="0">
                <a:latin typeface="Times New Roman" pitchFamily="18" charset="0"/>
                <a:cs typeface="Kalimati" pitchFamily="2"/>
              </a:rPr>
              <a:t>4</a:t>
            </a:r>
            <a:r>
              <a:rPr lang="ne-NP" sz="2300" dirty="0" smtClean="0">
                <a:latin typeface="Preeti" pitchFamily="2" charset="0"/>
                <a:cs typeface="Kalimati" pitchFamily="2"/>
              </a:rPr>
              <a:t> </a:t>
            </a:r>
            <a:r>
              <a:rPr lang="ne-NP" sz="2300" dirty="0">
                <a:latin typeface="Preeti" pitchFamily="2" charset="0"/>
                <a:cs typeface="Kalimati" pitchFamily="2"/>
              </a:rPr>
              <a:t>दिन </a:t>
            </a:r>
            <a:r>
              <a:rPr lang="en-US" sz="2300" b="1" dirty="0" smtClean="0">
                <a:latin typeface="Times New Roman" pitchFamily="18" charset="0"/>
                <a:cs typeface="Kalimati" pitchFamily="2"/>
              </a:rPr>
              <a:t>6-6 </a:t>
            </a:r>
            <a:r>
              <a:rPr lang="ne-NP" sz="2300" dirty="0" smtClean="0">
                <a:latin typeface="Preeti" pitchFamily="2" charset="0"/>
                <a:cs typeface="Kalimati" pitchFamily="2"/>
              </a:rPr>
              <a:t>जना </a:t>
            </a:r>
            <a:r>
              <a:rPr lang="ne-NP" sz="2300" dirty="0">
                <a:latin typeface="Preeti" pitchFamily="2" charset="0"/>
                <a:cs typeface="Kalimati" pitchFamily="2"/>
              </a:rPr>
              <a:t>पुरुष र महिला काममा लगाइएको भए यस पटकको जम्मा व्यक्ति दिन संख्या </a:t>
            </a:r>
            <a:r>
              <a:rPr lang="en-US" sz="2300" b="1" dirty="0" smtClean="0">
                <a:latin typeface="Times New Roman" pitchFamily="18" charset="0"/>
                <a:cs typeface="Kalimati" pitchFamily="2"/>
              </a:rPr>
              <a:t>48</a:t>
            </a:r>
            <a:r>
              <a:rPr lang="ne-NP" sz="2300" dirty="0" smtClean="0">
                <a:latin typeface="Preeti" pitchFamily="2" charset="0"/>
                <a:cs typeface="Kalimati" pitchFamily="2"/>
              </a:rPr>
              <a:t> </a:t>
            </a:r>
            <a:r>
              <a:rPr lang="ne-NP" sz="2300" dirty="0">
                <a:latin typeface="Preeti" pitchFamily="2" charset="0"/>
                <a:cs typeface="Kalimati" pitchFamily="2"/>
              </a:rPr>
              <a:t>हुन्छ भने पुरुष र महिला दुवैको व्यक्ति दिन संख्या </a:t>
            </a:r>
            <a:r>
              <a:rPr lang="en-US" sz="2300" b="1" dirty="0" smtClean="0">
                <a:latin typeface="Times New Roman" pitchFamily="18" charset="0"/>
                <a:cs typeface="Kalimati" pitchFamily="2"/>
              </a:rPr>
              <a:t>24-24</a:t>
            </a:r>
            <a:r>
              <a:rPr lang="ne-NP" sz="2300" dirty="0" smtClean="0">
                <a:latin typeface="Preeti" pitchFamily="2" charset="0"/>
                <a:cs typeface="Kalimati" pitchFamily="2"/>
              </a:rPr>
              <a:t> </a:t>
            </a:r>
            <a:r>
              <a:rPr lang="ne-NP" sz="2300" dirty="0">
                <a:latin typeface="Preeti" pitchFamily="2" charset="0"/>
                <a:cs typeface="Kalimati" pitchFamily="2"/>
              </a:rPr>
              <a:t>नै हुन्छ । </a:t>
            </a:r>
          </a:p>
          <a:p>
            <a:pPr algn="just">
              <a:lnSpc>
                <a:spcPct val="150000"/>
              </a:lnSpc>
              <a:buFont typeface="Wingdings" pitchFamily="2" charset="2"/>
              <a:buChar char="ü"/>
            </a:pPr>
            <a:r>
              <a:rPr lang="ne-NP" sz="2300" dirty="0">
                <a:latin typeface="Preeti" pitchFamily="2" charset="0"/>
                <a:cs typeface="Kalimati" pitchFamily="2"/>
              </a:rPr>
              <a:t>यी दुवै पटकको व्यक्ति दिन संख्या जोड्दा जम्मामा </a:t>
            </a:r>
            <a:r>
              <a:rPr lang="en-US" sz="2300" b="1" dirty="0" smtClean="0">
                <a:latin typeface="Times New Roman" pitchFamily="18" charset="0"/>
                <a:cs typeface="Kalimati" pitchFamily="2"/>
              </a:rPr>
              <a:t>81</a:t>
            </a:r>
            <a:r>
              <a:rPr lang="ne-NP" sz="2300" dirty="0" smtClean="0">
                <a:latin typeface="Preeti" pitchFamily="2" charset="0"/>
                <a:cs typeface="Kalimati" pitchFamily="2"/>
              </a:rPr>
              <a:t> </a:t>
            </a:r>
            <a:r>
              <a:rPr lang="ne-NP" sz="2300" dirty="0">
                <a:latin typeface="Preeti" pitchFamily="2" charset="0"/>
                <a:cs typeface="Kalimati" pitchFamily="2"/>
              </a:rPr>
              <a:t>व्यक्ति दिन, पुरुषको </a:t>
            </a:r>
            <a:r>
              <a:rPr lang="en-US" sz="2300" b="1" dirty="0" smtClean="0">
                <a:latin typeface="Times New Roman" pitchFamily="18" charset="0"/>
                <a:cs typeface="Times New Roman" pitchFamily="18" charset="0"/>
              </a:rPr>
              <a:t>36</a:t>
            </a:r>
            <a:r>
              <a:rPr lang="ne-NP" sz="2300" dirty="0" smtClean="0">
                <a:latin typeface="Preeti" pitchFamily="2" charset="0"/>
                <a:cs typeface="Kalimati" pitchFamily="2"/>
              </a:rPr>
              <a:t> </a:t>
            </a:r>
            <a:r>
              <a:rPr lang="ne-NP" sz="2300" dirty="0">
                <a:latin typeface="Preeti" pitchFamily="2" charset="0"/>
                <a:cs typeface="Kalimati" pitchFamily="2"/>
              </a:rPr>
              <a:t>व्यक्ति दिन र महिलाको </a:t>
            </a:r>
            <a:r>
              <a:rPr lang="en-US" sz="2300" b="1" dirty="0" smtClean="0">
                <a:latin typeface="Times New Roman" pitchFamily="18" charset="0"/>
                <a:cs typeface="Kalimati" pitchFamily="2"/>
              </a:rPr>
              <a:t>45</a:t>
            </a:r>
            <a:r>
              <a:rPr lang="ne-NP" sz="2300" dirty="0" smtClean="0">
                <a:latin typeface="Preeti" pitchFamily="2" charset="0"/>
                <a:cs typeface="Kalimati" pitchFamily="2"/>
              </a:rPr>
              <a:t> </a:t>
            </a:r>
            <a:r>
              <a:rPr lang="ne-NP" sz="2300" dirty="0">
                <a:latin typeface="Preeti" pitchFamily="2" charset="0"/>
                <a:cs typeface="Kalimati" pitchFamily="2"/>
              </a:rPr>
              <a:t>व्यक्ति दिन हुन्छ । </a:t>
            </a:r>
          </a:p>
          <a:p>
            <a:pPr algn="just">
              <a:lnSpc>
                <a:spcPct val="150000"/>
              </a:lnSpc>
              <a:buFont typeface="Wingdings" pitchFamily="2" charset="2"/>
              <a:buChar char="ü"/>
            </a:pPr>
            <a:r>
              <a:rPr lang="ne-NP" sz="2300" dirty="0">
                <a:latin typeface="Preeti" pitchFamily="2" charset="0"/>
                <a:cs typeface="Kalimati" pitchFamily="2"/>
              </a:rPr>
              <a:t>यसै गरेर वर्षभरको जम्मा काम लगाएको सबै कामदार संख्या नछुटाई एक–एक हिसाब गरेर जम्मा व्यक्ति दिन संख्या लेख्नुपर्छ ।</a:t>
            </a:r>
          </a:p>
          <a:p>
            <a:pPr marL="0" indent="0" algn="just">
              <a:lnSpc>
                <a:spcPct val="150000"/>
              </a:lnSpc>
              <a:buNone/>
            </a:pPr>
            <a:endParaRPr lang="en-US" sz="2400" dirty="0">
              <a:latin typeface="Preeti" pitchFamily="2" charset="0"/>
            </a:endParaRPr>
          </a:p>
        </p:txBody>
      </p:sp>
    </p:spTree>
    <p:extLst>
      <p:ext uri="{BB962C8B-B14F-4D97-AF65-F5344CB8AC3E}">
        <p14:creationId xmlns:p14="http://schemas.microsoft.com/office/powerpoint/2010/main" val="368910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 y="762000"/>
            <a:ext cx="7315201" cy="286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ontent Placeholder 5"/>
          <p:cNvSpPr txBox="1">
            <a:spLocks noGrp="1"/>
          </p:cNvSpPr>
          <p:nvPr>
            <p:ph idx="1"/>
          </p:nvPr>
        </p:nvSpPr>
        <p:spPr>
          <a:xfrm>
            <a:off x="990600" y="3962400"/>
            <a:ext cx="11049000" cy="2667000"/>
          </a:xfrm>
          <a:prstGeom prst="wedgeRoundRectCallout">
            <a:avLst>
              <a:gd name="adj1" fmla="val -18398"/>
              <a:gd name="adj2" fmla="val -66426"/>
              <a:gd name="adj3" fmla="val 16667"/>
            </a:avLst>
          </a:prstGeom>
          <a:solidFill>
            <a:schemeClr val="bg1"/>
          </a:solidFill>
          <a:ln w="25400" cap="flat" cmpd="sng" algn="ctr">
            <a:solidFill>
              <a:schemeClr val="tx1">
                <a:lumMod val="50000"/>
                <a:lumOff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just">
              <a:lnSpc>
                <a:spcPct val="150000"/>
              </a:lnSpc>
              <a:buNone/>
            </a:pPr>
            <a:endParaRPr lang="en-US" sz="2400" dirty="0" smtClean="0">
              <a:solidFill>
                <a:schemeClr val="tx1"/>
              </a:solidFill>
              <a:latin typeface="Preeti" pitchFamily="2" charset="0"/>
              <a:cs typeface="Kalimati" pitchFamily="2"/>
            </a:endParaRPr>
          </a:p>
          <a:p>
            <a:pPr algn="just">
              <a:lnSpc>
                <a:spcPct val="150000"/>
              </a:lnSpc>
              <a:buFont typeface="Wingdings" pitchFamily="2" charset="2"/>
              <a:buChar char="ü"/>
            </a:pPr>
            <a:r>
              <a:rPr lang="ne-NP" sz="2400" dirty="0" smtClean="0">
                <a:solidFill>
                  <a:schemeClr val="tx1"/>
                </a:solidFill>
                <a:latin typeface="Preeti" pitchFamily="2" charset="0"/>
                <a:cs typeface="Kalimati" pitchFamily="2"/>
              </a:rPr>
              <a:t>अस्थायी </a:t>
            </a:r>
            <a:r>
              <a:rPr lang="ne-NP" sz="2400" dirty="0">
                <a:solidFill>
                  <a:schemeClr val="tx1"/>
                </a:solidFill>
                <a:latin typeface="Preeti" pitchFamily="2" charset="0"/>
                <a:cs typeface="Kalimati" pitchFamily="2"/>
              </a:rPr>
              <a:t>कामदार संख्या लेख्दा व्यक्ति संख्या होइन व्यक्ति दिन संख्या लेख्नुपर्छ । </a:t>
            </a:r>
          </a:p>
          <a:p>
            <a:pPr algn="just">
              <a:lnSpc>
                <a:spcPct val="150000"/>
              </a:lnSpc>
              <a:buFont typeface="Wingdings" pitchFamily="2" charset="2"/>
              <a:buChar char="ü"/>
            </a:pPr>
            <a:r>
              <a:rPr lang="ne-NP" sz="2400" dirty="0">
                <a:solidFill>
                  <a:schemeClr val="tx1"/>
                </a:solidFill>
                <a:latin typeface="Preeti" pitchFamily="2" charset="0"/>
                <a:cs typeface="Kalimati" pitchFamily="2"/>
              </a:rPr>
              <a:t>विगत सन्दर्भ वर्षभित्र काम गरेका सबै अस्थायी कामदारहरूको व्यक्ति दिन सङख्या जम्माका साथै महिला पुरुषअनुसार छुट्ट्याएर पनि लेख्नुपर्छ । </a:t>
            </a:r>
          </a:p>
          <a:p>
            <a:pPr algn="just">
              <a:lnSpc>
                <a:spcPct val="150000"/>
              </a:lnSpc>
              <a:buFont typeface="Wingdings" pitchFamily="2" charset="2"/>
              <a:buChar char="ü"/>
            </a:pPr>
            <a:r>
              <a:rPr lang="ne-NP" sz="2400" dirty="0">
                <a:solidFill>
                  <a:schemeClr val="tx1"/>
                </a:solidFill>
                <a:latin typeface="Preeti" pitchFamily="2" charset="0"/>
                <a:cs typeface="Kalimati" pitchFamily="2"/>
              </a:rPr>
              <a:t>व्यक्ति दिन संख्या लेख्दा अङ्कमा लेख्नुपर्छ ।</a:t>
            </a:r>
          </a:p>
          <a:p>
            <a:pPr marL="0" indent="0" algn="just">
              <a:lnSpc>
                <a:spcPct val="150000"/>
              </a:lnSpc>
              <a:buNone/>
            </a:pPr>
            <a:endParaRPr lang="en-US" sz="2400" dirty="0">
              <a:solidFill>
                <a:schemeClr val="tx1"/>
              </a:solidFill>
              <a:latin typeface="Preeti" pitchFamily="2" charset="0"/>
            </a:endParaRPr>
          </a:p>
        </p:txBody>
      </p:sp>
    </p:spTree>
    <p:extLst>
      <p:ext uri="{BB962C8B-B14F-4D97-AF65-F5344CB8AC3E}">
        <p14:creationId xmlns:p14="http://schemas.microsoft.com/office/powerpoint/2010/main" val="2164741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
        <p:nvSpPr>
          <p:cNvPr id="5" name="Content Placeholder 4"/>
          <p:cNvSpPr txBox="1">
            <a:spLocks noGrp="1"/>
          </p:cNvSpPr>
          <p:nvPr>
            <p:ph idx="1"/>
          </p:nvPr>
        </p:nvSpPr>
        <p:spPr>
          <a:xfrm>
            <a:off x="228600" y="1905000"/>
            <a:ext cx="11506200" cy="3591752"/>
          </a:xfrm>
          <a:prstGeom prst="rect">
            <a:avLst/>
          </a:prstGeom>
          <a:noFill/>
          <a:ln w="38100">
            <a:solidFill>
              <a:schemeClr val="tx1">
                <a:lumMod val="50000"/>
                <a:lumOff val="50000"/>
              </a:schemeClr>
            </a:solidFill>
          </a:ln>
        </p:spPr>
        <p:txBody>
          <a:bodyPr vert="horz" wrap="square" lIns="91440" tIns="45720" rIns="91440" bIns="45720" rtlCol="0">
            <a:spAutoFit/>
          </a:bodyPr>
          <a:lstStyle/>
          <a:p>
            <a:pPr marL="0" indent="0" algn="just">
              <a:lnSpc>
                <a:spcPct val="150000"/>
              </a:lnSpc>
              <a:buNone/>
            </a:pPr>
            <a:r>
              <a:rPr lang="ne-NP" sz="2400" b="1" dirty="0">
                <a:latin typeface="Preeti" pitchFamily="2" charset="0"/>
                <a:cs typeface="Kalimati" pitchFamily="2"/>
              </a:rPr>
              <a:t>पर्म</a:t>
            </a:r>
          </a:p>
          <a:p>
            <a:pPr algn="just">
              <a:lnSpc>
                <a:spcPct val="150000"/>
              </a:lnSpc>
              <a:buFont typeface="Wingdings" pitchFamily="2" charset="2"/>
              <a:buChar char="ü"/>
            </a:pPr>
            <a:r>
              <a:rPr lang="ne-NP" sz="2400" dirty="0">
                <a:latin typeface="Preeti" pitchFamily="2" charset="0"/>
                <a:cs typeface="Kalimati" pitchFamily="2"/>
              </a:rPr>
              <a:t>पर्ममा काम लगाएको भन्नाले अरूको काम गरिदिएको सट्टामा वा पछि सट्टामा काम गरीदिने सर्तमा आफ्नो कृषि चलनमा काम गर्न आएका व्यक्तिलाई बुझाउँछ । </a:t>
            </a:r>
          </a:p>
          <a:p>
            <a:pPr algn="just">
              <a:lnSpc>
                <a:spcPct val="150000"/>
              </a:lnSpc>
              <a:buFont typeface="Wingdings" pitchFamily="2" charset="2"/>
              <a:buChar char="ü"/>
            </a:pPr>
            <a:r>
              <a:rPr lang="ne-NP" sz="2400" dirty="0">
                <a:latin typeface="Preeti" pitchFamily="2" charset="0"/>
                <a:cs typeface="Kalimati" pitchFamily="2"/>
              </a:rPr>
              <a:t>आफ्नो कृषि चलनमा काम गरिदिएको सट्टामा अरुको चलनमा काम नै गरिदिनुपर्छ । </a:t>
            </a:r>
          </a:p>
          <a:p>
            <a:pPr algn="just">
              <a:lnSpc>
                <a:spcPct val="150000"/>
              </a:lnSpc>
              <a:buFont typeface="Wingdings" pitchFamily="2" charset="2"/>
              <a:buChar char="ü"/>
            </a:pPr>
            <a:r>
              <a:rPr lang="ne-NP" sz="2400" dirty="0">
                <a:latin typeface="Preeti" pitchFamily="2" charset="0"/>
                <a:cs typeface="Kalimati" pitchFamily="2"/>
              </a:rPr>
              <a:t>अर्थात्, आफूआफूमा आलोपालो गरेर एक परिवारको सदस्यले अर्को परिवारमा काम गरीदिने चलनलाई पर्म भनिन्छ ।</a:t>
            </a:r>
          </a:p>
        </p:txBody>
      </p:sp>
    </p:spTree>
    <p:extLst>
      <p:ext uri="{BB962C8B-B14F-4D97-AF65-F5344CB8AC3E}">
        <p14:creationId xmlns:p14="http://schemas.microsoft.com/office/powerpoint/2010/main" val="11333790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990600"/>
            <a:ext cx="73914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ontent Placeholder 5"/>
          <p:cNvSpPr txBox="1">
            <a:spLocks noGrp="1"/>
          </p:cNvSpPr>
          <p:nvPr>
            <p:ph idx="1"/>
          </p:nvPr>
        </p:nvSpPr>
        <p:spPr>
          <a:xfrm>
            <a:off x="228600" y="3657600"/>
            <a:ext cx="9906000" cy="2819400"/>
          </a:xfrm>
          <a:prstGeom prst="wedgeRoundRectCallout">
            <a:avLst>
              <a:gd name="adj1" fmla="val -22628"/>
              <a:gd name="adj2" fmla="val -72295"/>
              <a:gd name="adj3" fmla="val 16667"/>
            </a:avLst>
          </a:prstGeom>
          <a:solidFill>
            <a:schemeClr val="bg1"/>
          </a:solidFill>
          <a:ln w="25400" cap="flat" cmpd="sng" algn="ctr">
            <a:solidFill>
              <a:schemeClr val="tx1">
                <a:lumMod val="50000"/>
                <a:lumOff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algn="just">
              <a:lnSpc>
                <a:spcPct val="150000"/>
              </a:lnSpc>
              <a:buFont typeface="Wingdings" pitchFamily="2" charset="2"/>
              <a:buChar char="ü"/>
            </a:pPr>
            <a:endParaRPr lang="en-US" sz="2400" dirty="0" smtClean="0">
              <a:solidFill>
                <a:schemeClr val="tx1"/>
              </a:solidFill>
              <a:latin typeface="Preeti" pitchFamily="2" charset="0"/>
            </a:endParaRPr>
          </a:p>
          <a:p>
            <a:pPr algn="just">
              <a:lnSpc>
                <a:spcPct val="150000"/>
              </a:lnSpc>
              <a:buFont typeface="Wingdings" pitchFamily="2" charset="2"/>
              <a:buChar char="ü"/>
            </a:pPr>
            <a:endParaRPr lang="en-US" sz="2400" dirty="0">
              <a:solidFill>
                <a:schemeClr val="tx1"/>
              </a:solidFill>
              <a:latin typeface="Preeti" pitchFamily="2" charset="0"/>
            </a:endParaRPr>
          </a:p>
          <a:p>
            <a:pPr algn="just">
              <a:lnSpc>
                <a:spcPct val="150000"/>
              </a:lnSpc>
              <a:buFont typeface="Wingdings" pitchFamily="2" charset="2"/>
              <a:buChar char="ü"/>
            </a:pPr>
            <a:r>
              <a:rPr lang="ne-NP" sz="2400" dirty="0" smtClean="0">
                <a:solidFill>
                  <a:schemeClr val="tx1"/>
                </a:solidFill>
                <a:latin typeface="Preeti" pitchFamily="2" charset="0"/>
                <a:cs typeface="Kalimati" pitchFamily="2"/>
              </a:rPr>
              <a:t>सन्दर्भ </a:t>
            </a:r>
            <a:r>
              <a:rPr lang="ne-NP" sz="2400" dirty="0">
                <a:solidFill>
                  <a:schemeClr val="tx1"/>
                </a:solidFill>
                <a:latin typeface="Preeti" pitchFamily="2" charset="0"/>
                <a:cs typeface="Kalimati" pitchFamily="2"/>
              </a:rPr>
              <a:t>अवधिमा कृषक परिवारले आफ्नो कृषि चलनमा पर्ममा काम लगाएको थियो कि थिएन सोधेर प्राप्त जवाफअनुसार उपयुक्त कोडमा गोलो घेरा लगाउनुपर्छ । </a:t>
            </a:r>
          </a:p>
          <a:p>
            <a:pPr algn="just">
              <a:lnSpc>
                <a:spcPct val="150000"/>
              </a:lnSpc>
              <a:buFont typeface="Wingdings" pitchFamily="2" charset="2"/>
              <a:buChar char="ü"/>
            </a:pPr>
            <a:r>
              <a:rPr lang="ne-NP" sz="2400" dirty="0">
                <a:solidFill>
                  <a:schemeClr val="tx1"/>
                </a:solidFill>
                <a:latin typeface="Preeti" pitchFamily="2" charset="0"/>
                <a:cs typeface="Kalimati" pitchFamily="2"/>
              </a:rPr>
              <a:t>पर्ममा कुनै कामदार नलगाएको भए प्रश्न ९.६ नसोधी प्रश्न ९.७ देखि सोध्नुपर्छ । </a:t>
            </a:r>
          </a:p>
          <a:p>
            <a:pPr algn="just">
              <a:lnSpc>
                <a:spcPct val="150000"/>
              </a:lnSpc>
              <a:buFont typeface="Wingdings" pitchFamily="2" charset="2"/>
              <a:buChar char="ü"/>
            </a:pPr>
            <a:endParaRPr lang="ne-NP" sz="2400" dirty="0">
              <a:solidFill>
                <a:schemeClr val="tx1"/>
              </a:solidFill>
              <a:latin typeface="Preeti" pitchFamily="2" charset="0"/>
            </a:endParaRPr>
          </a:p>
          <a:p>
            <a:pPr algn="just">
              <a:lnSpc>
                <a:spcPct val="150000"/>
              </a:lnSpc>
              <a:buFont typeface="Wingdings" pitchFamily="2" charset="2"/>
              <a:buChar char="ü"/>
            </a:pPr>
            <a:endParaRPr lang="en-US" sz="2400" dirty="0">
              <a:solidFill>
                <a:schemeClr val="tx1"/>
              </a:solidFill>
              <a:latin typeface="Preeti" pitchFamily="2" charset="0"/>
            </a:endParaRPr>
          </a:p>
        </p:txBody>
      </p:sp>
    </p:spTree>
    <p:extLst>
      <p:ext uri="{BB962C8B-B14F-4D97-AF65-F5344CB8AC3E}">
        <p14:creationId xmlns:p14="http://schemas.microsoft.com/office/powerpoint/2010/main" val="133556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399" y="685800"/>
            <a:ext cx="6172201" cy="269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ontent Placeholder 5"/>
          <p:cNvSpPr txBox="1">
            <a:spLocks noGrp="1"/>
          </p:cNvSpPr>
          <p:nvPr>
            <p:ph idx="1"/>
          </p:nvPr>
        </p:nvSpPr>
        <p:spPr>
          <a:xfrm>
            <a:off x="2438400" y="4343400"/>
            <a:ext cx="7629526" cy="2133600"/>
          </a:xfrm>
          <a:prstGeom prst="wedgeRoundRectCallout">
            <a:avLst>
              <a:gd name="adj1" fmla="val -20407"/>
              <a:gd name="adj2" fmla="val -99987"/>
              <a:gd name="adj3" fmla="val 16667"/>
            </a:avLst>
          </a:prstGeom>
          <a:solidFill>
            <a:schemeClr val="bg1"/>
          </a:solidFill>
          <a:ln w="25400" cap="flat" cmpd="sng" algn="ctr">
            <a:solidFill>
              <a:schemeClr val="tx1">
                <a:lumMod val="50000"/>
                <a:lumOff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algn="just">
              <a:lnSpc>
                <a:spcPct val="150000"/>
              </a:lnSpc>
              <a:buFont typeface="Wingdings" pitchFamily="2" charset="2"/>
              <a:buChar char="ü"/>
            </a:pPr>
            <a:r>
              <a:rPr lang="ne-NP" sz="2400" dirty="0">
                <a:solidFill>
                  <a:schemeClr val="tx1"/>
                </a:solidFill>
                <a:latin typeface="Preeti" pitchFamily="2" charset="0"/>
                <a:cs typeface="Kalimati" pitchFamily="2"/>
              </a:rPr>
              <a:t>पर्ममा काम गरेको पनि व्यक्ति दिन संख्यामा लेख्नुंपर्छ । </a:t>
            </a:r>
          </a:p>
          <a:p>
            <a:pPr algn="just">
              <a:lnSpc>
                <a:spcPct val="150000"/>
              </a:lnSpc>
              <a:buFont typeface="Wingdings" pitchFamily="2" charset="2"/>
              <a:buChar char="ü"/>
            </a:pPr>
            <a:r>
              <a:rPr lang="ne-NP" sz="2400" dirty="0">
                <a:solidFill>
                  <a:schemeClr val="tx1"/>
                </a:solidFill>
                <a:latin typeface="Preeti" pitchFamily="2" charset="0"/>
                <a:cs typeface="Kalimati" pitchFamily="2"/>
              </a:rPr>
              <a:t>व्यक्ति दिन संख्या लेख्ने तरिका अस्थायी कामदार संख्या लेख्दाजस्तै हो ।</a:t>
            </a:r>
            <a:endParaRPr lang="en-US" sz="2400" dirty="0">
              <a:solidFill>
                <a:schemeClr val="tx1"/>
              </a:solidFill>
              <a:latin typeface="Preeti" pitchFamily="2" charset="0"/>
              <a:cs typeface="Kalimati" pitchFamily="2"/>
            </a:endParaRPr>
          </a:p>
        </p:txBody>
      </p:sp>
    </p:spTree>
    <p:extLst>
      <p:ext uri="{BB962C8B-B14F-4D97-AF65-F5344CB8AC3E}">
        <p14:creationId xmlns:p14="http://schemas.microsoft.com/office/powerpoint/2010/main" val="508955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62000"/>
            <a:ext cx="96012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5"/>
          <p:cNvSpPr txBox="1">
            <a:spLocks noGrp="1"/>
          </p:cNvSpPr>
          <p:nvPr>
            <p:ph idx="1"/>
          </p:nvPr>
        </p:nvSpPr>
        <p:spPr>
          <a:xfrm>
            <a:off x="152400" y="3581400"/>
            <a:ext cx="11734800" cy="2895600"/>
          </a:xfrm>
          <a:prstGeom prst="wedgeRoundRectCallout">
            <a:avLst>
              <a:gd name="adj1" fmla="val -20127"/>
              <a:gd name="adj2" fmla="val -66447"/>
              <a:gd name="adj3" fmla="val 16667"/>
            </a:avLst>
          </a:prstGeom>
          <a:solidFill>
            <a:schemeClr val="bg1"/>
          </a:solidFill>
          <a:ln w="25400" cap="flat" cmpd="sng" algn="ctr">
            <a:solidFill>
              <a:schemeClr val="tx1">
                <a:lumMod val="50000"/>
                <a:lumOff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algn="just">
              <a:lnSpc>
                <a:spcPct val="150000"/>
              </a:lnSpc>
              <a:buFont typeface="Wingdings" pitchFamily="2" charset="2"/>
              <a:buChar char="ü"/>
            </a:pPr>
            <a:r>
              <a:rPr lang="ne-NP" sz="2400" dirty="0">
                <a:solidFill>
                  <a:schemeClr val="tx1"/>
                </a:solidFill>
                <a:latin typeface="Preeti" pitchFamily="2" charset="0"/>
                <a:cs typeface="Kalimati" pitchFamily="2"/>
              </a:rPr>
              <a:t>सन्दर्भ अवधिमा कृषक परिवारले आफ्नो कृषि चलनमा खनजोत गर्न, बाली लगाउन, गोडमेल गर्न, बाली काट्न, टिप्न, थन्क्याउन लगायतका कामका लागि नगद वा जिन्सी वा दुवै दिने सर्तमा ठेक्कामा काम लगाएको थियो कि थिएन सोधेर प्राप्त जवाफअनुसार उपयुक्त कोडमा गोलो घेरा लगाउनुपर्छ । </a:t>
            </a:r>
          </a:p>
          <a:p>
            <a:pPr algn="just">
              <a:lnSpc>
                <a:spcPct val="150000"/>
              </a:lnSpc>
              <a:buFont typeface="Wingdings" pitchFamily="2" charset="2"/>
              <a:buChar char="ü"/>
            </a:pPr>
            <a:r>
              <a:rPr lang="ne-NP" sz="2400" dirty="0">
                <a:solidFill>
                  <a:schemeClr val="tx1"/>
                </a:solidFill>
                <a:latin typeface="Preeti" pitchFamily="2" charset="0"/>
                <a:cs typeface="Kalimati" pitchFamily="2"/>
              </a:rPr>
              <a:t>ठेक्कामा कुनै कामदार नलगाएको भए प्रश्न ९.८ नसोधी प्रश्न १०.१ देखि सोध्नुपर्छ । </a:t>
            </a:r>
            <a:endParaRPr lang="en-US" sz="2400" dirty="0">
              <a:solidFill>
                <a:schemeClr val="tx1"/>
              </a:solidFill>
              <a:latin typeface="Preeti" pitchFamily="2" charset="0"/>
              <a:cs typeface="Kalimati" pitchFamily="2"/>
            </a:endParaRPr>
          </a:p>
        </p:txBody>
      </p:sp>
    </p:spTree>
    <p:extLst>
      <p:ext uri="{BB962C8B-B14F-4D97-AF65-F5344CB8AC3E}">
        <p14:creationId xmlns:p14="http://schemas.microsoft.com/office/powerpoint/2010/main" val="2258805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85800"/>
            <a:ext cx="7848600" cy="2505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5"/>
          <p:cNvSpPr txBox="1">
            <a:spLocks noGrp="1"/>
          </p:cNvSpPr>
          <p:nvPr>
            <p:ph idx="1"/>
          </p:nvPr>
        </p:nvSpPr>
        <p:spPr>
          <a:xfrm>
            <a:off x="228600" y="3419475"/>
            <a:ext cx="11918244" cy="3438525"/>
          </a:xfrm>
          <a:prstGeom prst="wedgeRoundRectCallout">
            <a:avLst>
              <a:gd name="adj1" fmla="val -21938"/>
              <a:gd name="adj2" fmla="val -63039"/>
              <a:gd name="adj3" fmla="val 16667"/>
            </a:avLst>
          </a:prstGeom>
          <a:solidFill>
            <a:schemeClr val="bg1"/>
          </a:solidFill>
          <a:ln w="25400" cap="flat" cmpd="sng" algn="ctr">
            <a:solidFill>
              <a:schemeClr val="tx1">
                <a:lumMod val="50000"/>
                <a:lumOff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algn="just">
              <a:lnSpc>
                <a:spcPct val="150000"/>
              </a:lnSpc>
              <a:buFont typeface="Wingdings" pitchFamily="2" charset="2"/>
              <a:buChar char="ü"/>
            </a:pPr>
            <a:endParaRPr lang="en-US" sz="2200" dirty="0" smtClean="0">
              <a:solidFill>
                <a:schemeClr val="tx1"/>
              </a:solidFill>
              <a:latin typeface="Preeti" pitchFamily="2" charset="0"/>
              <a:cs typeface="Kalimati" pitchFamily="2"/>
            </a:endParaRPr>
          </a:p>
          <a:p>
            <a:pPr algn="just">
              <a:lnSpc>
                <a:spcPct val="150000"/>
              </a:lnSpc>
              <a:buFont typeface="Wingdings" pitchFamily="2" charset="2"/>
              <a:buChar char="ü"/>
            </a:pPr>
            <a:r>
              <a:rPr lang="ne-NP" sz="2200" dirty="0" smtClean="0">
                <a:solidFill>
                  <a:schemeClr val="tx1"/>
                </a:solidFill>
                <a:latin typeface="Preeti" pitchFamily="2" charset="0"/>
                <a:cs typeface="Kalimati" pitchFamily="2"/>
              </a:rPr>
              <a:t>ठेक्कामा </a:t>
            </a:r>
            <a:r>
              <a:rPr lang="ne-NP" sz="2200" dirty="0">
                <a:solidFill>
                  <a:schemeClr val="tx1"/>
                </a:solidFill>
                <a:latin typeface="Preeti" pitchFamily="2" charset="0"/>
                <a:cs typeface="Kalimati" pitchFamily="2"/>
              </a:rPr>
              <a:t>लिने व्यक्तिले कृषि कार्यमा लगाएको कामदारको संख्या पनि व्यक्ति दिन संख्यामा लेख्नुपर्छ । </a:t>
            </a:r>
          </a:p>
          <a:p>
            <a:pPr algn="just">
              <a:lnSpc>
                <a:spcPct val="150000"/>
              </a:lnSpc>
              <a:buFont typeface="Wingdings" pitchFamily="2" charset="2"/>
              <a:buChar char="ü"/>
            </a:pPr>
            <a:r>
              <a:rPr lang="ne-NP" sz="2200" dirty="0">
                <a:solidFill>
                  <a:schemeClr val="tx1"/>
                </a:solidFill>
                <a:latin typeface="Preeti" pitchFamily="2" charset="0"/>
                <a:cs typeface="Kalimati" pitchFamily="2"/>
              </a:rPr>
              <a:t>व्यक्ति दिन संख्या लेख्ने तरिका अस्थायी कामदार संख्या लेख्दाजस्तै हो ।</a:t>
            </a:r>
          </a:p>
          <a:p>
            <a:pPr algn="just">
              <a:lnSpc>
                <a:spcPct val="150000"/>
              </a:lnSpc>
              <a:buFont typeface="Wingdings" pitchFamily="2" charset="2"/>
              <a:buChar char="ü"/>
            </a:pPr>
            <a:r>
              <a:rPr lang="ne-NP" sz="2200" dirty="0">
                <a:solidFill>
                  <a:schemeClr val="tx1"/>
                </a:solidFill>
                <a:latin typeface="Preeti" pitchFamily="2" charset="0"/>
                <a:cs typeface="Kalimati" pitchFamily="2"/>
              </a:rPr>
              <a:t>ठेक्कामा लिने व्यक्तिले कृषि कार्यमा लगाएको कामदारको संख्या लिन समस्या भएमा कृषि चलनको विगतका आफ्नै अभ्यासहरू तथा समाजमा प्रचलित अभ्यासलगायत आफूले सो कृषि कार्य गर्नु पर्दा लाग्ने अनुमानित कामदार संख्या आदिका आधारमा सहजीकरण गर्न लगाई लेख्नुपर्छ ।</a:t>
            </a:r>
            <a:endParaRPr lang="en-US" sz="2200" dirty="0" smtClean="0">
              <a:solidFill>
                <a:schemeClr val="tx1"/>
              </a:solidFill>
              <a:latin typeface="Preeti" pitchFamily="2" charset="0"/>
              <a:cs typeface="Kalimati" pitchFamily="2"/>
            </a:endParaRPr>
          </a:p>
          <a:p>
            <a:pPr marL="0" indent="0" algn="just">
              <a:lnSpc>
                <a:spcPct val="150000"/>
              </a:lnSpc>
              <a:buNone/>
            </a:pPr>
            <a:endParaRPr lang="en-US" sz="2400" dirty="0">
              <a:solidFill>
                <a:schemeClr val="tx1"/>
              </a:solidFill>
              <a:latin typeface="Preeti" pitchFamily="2" charset="0"/>
            </a:endParaRPr>
          </a:p>
        </p:txBody>
      </p:sp>
    </p:spTree>
    <p:extLst>
      <p:ext uri="{BB962C8B-B14F-4D97-AF65-F5344CB8AC3E}">
        <p14:creationId xmlns:p14="http://schemas.microsoft.com/office/powerpoint/2010/main" val="3733524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701632"/>
            <a:ext cx="6629400" cy="1323439"/>
          </a:xfrm>
          <a:prstGeom prst="rect">
            <a:avLst/>
          </a:prstGeom>
        </p:spPr>
        <p:txBody>
          <a:bodyPr wrap="square">
            <a:spAutoFit/>
          </a:bodyPr>
          <a:lstStyle/>
          <a:p>
            <a:pPr algn="ctr"/>
            <a:r>
              <a:rPr lang="ne-NP" sz="8000" b="1" dirty="0">
                <a:solidFill>
                  <a:srgbClr val="142DAC"/>
                </a:solidFill>
                <a:latin typeface="Kokila" panose="020B0604020202020204" pitchFamily="34" charset="0"/>
                <a:cs typeface="Kokila" panose="020B0604020202020204" pitchFamily="34" charset="0"/>
              </a:rPr>
              <a:t>छलफल तथा प्रश्नोत्तर</a:t>
            </a:r>
            <a:endParaRPr lang="en-US" sz="8000" b="1" dirty="0">
              <a:solidFill>
                <a:srgbClr val="142DAC"/>
              </a:solidFill>
              <a:latin typeface="Kokila" panose="020B0604020202020204" pitchFamily="34" charset="0"/>
              <a:cs typeface="Kokila" panose="020B0604020202020204" pitchFamily="34" charset="0"/>
            </a:endParaRPr>
          </a:p>
        </p:txBody>
      </p:sp>
      <p:sp>
        <p:nvSpPr>
          <p:cNvPr id="2" name="Slide Number Placeholder 1"/>
          <p:cNvSpPr>
            <a:spLocks noGrp="1"/>
          </p:cNvSpPr>
          <p:nvPr>
            <p:ph type="sldNum" sz="quarter" idx="12"/>
          </p:nvPr>
        </p:nvSpPr>
        <p:spPr>
          <a:xfrm>
            <a:off x="11525694" y="6411433"/>
            <a:ext cx="616274" cy="405579"/>
          </a:xfrm>
        </p:spPr>
        <p:txBody>
          <a:bodyPr/>
          <a:lstStyle/>
          <a:p>
            <a:pPr algn="ctr"/>
            <a:fld id="{26402401-4522-4C0F-A737-197EB07E49FF}" type="slidenum">
              <a:rPr lang="en-US" sz="1800">
                <a:latin typeface="Fontasy Himali" panose="04020500000000000000" pitchFamily="82" charset="0"/>
                <a:cs typeface="+mn-cs"/>
              </a:rPr>
              <a:pPr algn="ctr"/>
              <a:t>29</a:t>
            </a:fld>
            <a:endParaRPr lang="en-US" sz="1800" dirty="0">
              <a:latin typeface="Fontasy Himali" panose="04020500000000000000" pitchFamily="82" charset="0"/>
              <a:cs typeface="+mn-cs"/>
            </a:endParaRPr>
          </a:p>
        </p:txBody>
      </p:sp>
      <p:pic>
        <p:nvPicPr>
          <p:cNvPr id="6" name="Picture 2" descr="These mistakes can ruin your chances at group discussions | TJinsite">
            <a:extLst>
              <a:ext uri="{FF2B5EF4-FFF2-40B4-BE49-F238E27FC236}">
                <a16:creationId xmlns:a16="http://schemas.microsoft.com/office/drawing/2014/main" xmlns="" id="{2BCE8F1F-0906-4CC4-BEC1-2BBEFB40339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49870" y="2775103"/>
            <a:ext cx="5985188" cy="348917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tay smart in GROUP DISCUSSION | Sri Sharda Group of Institutions | Best  MBA BBA BCA College in Lucknow">
            <a:extLst>
              <a:ext uri="{FF2B5EF4-FFF2-40B4-BE49-F238E27FC236}">
                <a16:creationId xmlns:a16="http://schemas.microsoft.com/office/drawing/2014/main" xmlns="" id="{4152F302-23F6-433F-B5ED-B2909E2EEA5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4279" y="2777652"/>
            <a:ext cx="5521252" cy="3475421"/>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Rounded Corners 7">
            <a:extLst>
              <a:ext uri="{FF2B5EF4-FFF2-40B4-BE49-F238E27FC236}">
                <a16:creationId xmlns:a16="http://schemas.microsoft.com/office/drawing/2014/main" xmlns="" id="{BCDB3D78-BB87-40A8-B040-338296628C75}"/>
              </a:ext>
            </a:extLst>
          </p:cNvPr>
          <p:cNvSpPr/>
          <p:nvPr/>
        </p:nvSpPr>
        <p:spPr>
          <a:xfrm>
            <a:off x="7247272" y="846629"/>
            <a:ext cx="4397269" cy="1946195"/>
          </a:xfrm>
          <a:prstGeom prst="roundRect">
            <a:avLst>
              <a:gd name="adj" fmla="val 10000"/>
            </a:avLst>
          </a:prstGeom>
          <a:blipFill>
            <a:blip r:embed="rId4">
              <a:extLst>
                <a:ext uri="{28A0092B-C50C-407E-A947-70E740481C1C}">
                  <a14:useLocalDpi xmlns:a14="http://schemas.microsoft.com/office/drawing/2010/main" val="0"/>
                </a:ext>
              </a:extLst>
            </a:blip>
            <a:srcRect/>
            <a:stretch>
              <a:fillRect l="-36092" t="-76999" r="-39126" b="-76999"/>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3092239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838200"/>
            <a:ext cx="10972800" cy="5287965"/>
          </a:xfrm>
          <a:ln w="38100">
            <a:solidFill>
              <a:schemeClr val="tx1">
                <a:lumMod val="50000"/>
                <a:lumOff val="50000"/>
              </a:schemeClr>
            </a:solidFill>
          </a:ln>
        </p:spPr>
        <p:txBody>
          <a:bodyPr>
            <a:normAutofit/>
          </a:bodyPr>
          <a:lstStyle/>
          <a:p>
            <a:pPr marL="0" indent="0">
              <a:buNone/>
            </a:pPr>
            <a:r>
              <a:rPr lang="ne-NP" sz="2800" b="1" dirty="0">
                <a:latin typeface="Preeti" pitchFamily="2" charset="0"/>
              </a:rPr>
              <a:t>भाग ८ अन्य खेतीसम्बन्धी विवरण</a:t>
            </a:r>
          </a:p>
          <a:p>
            <a:pPr marL="0" indent="0" algn="just">
              <a:lnSpc>
                <a:spcPct val="150000"/>
              </a:lnSpc>
              <a:buNone/>
            </a:pPr>
            <a:endParaRPr lang="ne-NP" sz="2400" dirty="0" smtClean="0">
              <a:latin typeface="Preeti" pitchFamily="2" charset="0"/>
              <a:cs typeface="Kalimati" pitchFamily="2"/>
            </a:endParaRPr>
          </a:p>
          <a:p>
            <a:pPr algn="just">
              <a:lnSpc>
                <a:spcPct val="150000"/>
              </a:lnSpc>
              <a:buFont typeface="Wingdings" pitchFamily="2" charset="2"/>
              <a:buChar char="ü"/>
            </a:pPr>
            <a:r>
              <a:rPr lang="ne-NP" sz="2400" dirty="0" smtClean="0">
                <a:latin typeface="Preeti" pitchFamily="2" charset="0"/>
                <a:cs typeface="Kalimati" pitchFamily="2"/>
              </a:rPr>
              <a:t>यस </a:t>
            </a:r>
            <a:r>
              <a:rPr lang="ne-NP" sz="2400" dirty="0">
                <a:latin typeface="Preeti" pitchFamily="2" charset="0"/>
                <a:cs typeface="Kalimati" pitchFamily="2"/>
              </a:rPr>
              <a:t>भागमा </a:t>
            </a:r>
            <a:r>
              <a:rPr lang="ne-NP" sz="2400" dirty="0" smtClean="0">
                <a:latin typeface="Preeti" pitchFamily="2" charset="0"/>
                <a:cs typeface="Kalimati" pitchFamily="2"/>
              </a:rPr>
              <a:t>अघिल्ला सत्रहरुका छलफलमा </a:t>
            </a:r>
            <a:r>
              <a:rPr lang="ne-NP" sz="2400" dirty="0">
                <a:latin typeface="Preeti" pitchFamily="2" charset="0"/>
                <a:cs typeface="Kalimati" pitchFamily="2"/>
              </a:rPr>
              <a:t>उल्लेखित बाली लगाउने तथा पशुपन्छीपालन जस्ता प्रमुख कृषि कार्यबाहेकका अन्य खेतीसम्बन्धी विवरण लिन खोजिएको छ । </a:t>
            </a:r>
          </a:p>
          <a:p>
            <a:pPr algn="just">
              <a:lnSpc>
                <a:spcPct val="150000"/>
              </a:lnSpc>
              <a:buFont typeface="Wingdings" pitchFamily="2" charset="2"/>
              <a:buChar char="ü"/>
            </a:pPr>
            <a:r>
              <a:rPr lang="ne-NP" sz="2400" dirty="0">
                <a:latin typeface="Preeti" pitchFamily="2" charset="0"/>
                <a:cs typeface="Kalimati" pitchFamily="2"/>
              </a:rPr>
              <a:t>कृषि चलनमा गरिएको </a:t>
            </a:r>
            <a:r>
              <a:rPr lang="ne-NP" sz="2400" b="1" dirty="0">
                <a:latin typeface="Preeti" pitchFamily="2" charset="0"/>
                <a:cs typeface="Kalimati" pitchFamily="2"/>
              </a:rPr>
              <a:t>माछापालन</a:t>
            </a:r>
            <a:r>
              <a:rPr lang="ne-NP" sz="2400" dirty="0">
                <a:latin typeface="Preeti" pitchFamily="2" charset="0"/>
                <a:cs typeface="Kalimati" pitchFamily="2"/>
              </a:rPr>
              <a:t>, यसका लागि प्रयोग भएको पोखरीको संख्या र क्षेत्रफल, </a:t>
            </a:r>
            <a:r>
              <a:rPr lang="ne-NP" sz="2400" b="1" dirty="0">
                <a:latin typeface="Preeti" pitchFamily="2" charset="0"/>
                <a:cs typeface="Kalimati" pitchFamily="2"/>
              </a:rPr>
              <a:t>च्याउखेती</a:t>
            </a:r>
            <a:r>
              <a:rPr lang="ne-NP" sz="2400" dirty="0">
                <a:latin typeface="Preeti" pitchFamily="2" charset="0"/>
                <a:cs typeface="Kalimati" pitchFamily="2"/>
              </a:rPr>
              <a:t> र खेती गरिएको जग्गाको क्षेत्रफल, </a:t>
            </a:r>
            <a:r>
              <a:rPr lang="ne-NP" sz="2400" b="1" dirty="0">
                <a:latin typeface="Preeti" pitchFamily="2" charset="0"/>
                <a:cs typeface="Kalimati" pitchFamily="2"/>
              </a:rPr>
              <a:t>मौरीपालन</a:t>
            </a:r>
            <a:r>
              <a:rPr lang="ne-NP" sz="2400" dirty="0">
                <a:latin typeface="Preeti" pitchFamily="2" charset="0"/>
                <a:cs typeface="Kalimati" pitchFamily="2"/>
              </a:rPr>
              <a:t> तथा मौरीको किसिम र घार संख्या, </a:t>
            </a:r>
            <a:r>
              <a:rPr lang="ne-NP" sz="2400" b="1" dirty="0">
                <a:latin typeface="Preeti" pitchFamily="2" charset="0"/>
                <a:cs typeface="Kalimati" pitchFamily="2"/>
              </a:rPr>
              <a:t>पुष्पखेती, नर्सरी र </a:t>
            </a:r>
            <a:r>
              <a:rPr lang="ne-NP" sz="2400" b="1" dirty="0" smtClean="0">
                <a:latin typeface="Preeti" pitchFamily="2" charset="0"/>
                <a:cs typeface="Kalimati" pitchFamily="2"/>
              </a:rPr>
              <a:t>रेशमपालन </a:t>
            </a:r>
            <a:r>
              <a:rPr lang="ne-NP" sz="2400" dirty="0" smtClean="0">
                <a:latin typeface="Preeti" pitchFamily="2" charset="0"/>
                <a:cs typeface="Kalimati" pitchFamily="2"/>
              </a:rPr>
              <a:t>गरिएको </a:t>
            </a:r>
            <a:r>
              <a:rPr lang="ne-NP" sz="2400" dirty="0">
                <a:latin typeface="Preeti" pitchFamily="2" charset="0"/>
                <a:cs typeface="Kalimati" pitchFamily="2"/>
              </a:rPr>
              <a:t>जग्गाको क्षेत्रफलजस्ता अन्य खेतीसम्बन्धी विवरणहरू यस भागमा सङ्कलन गर्नुपर्छ ।</a:t>
            </a:r>
          </a:p>
          <a:p>
            <a:pPr marL="0" indent="0">
              <a:buNone/>
            </a:pPr>
            <a:endParaRPr lang="en-US" sz="2800" b="1" dirty="0" smtClean="0">
              <a:latin typeface="Preeti" pitchFamily="2"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26266359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1465" y="2209800"/>
            <a:ext cx="11430000" cy="3276600"/>
          </a:xfrm>
          <a:noFill/>
          <a:ln>
            <a:noFill/>
          </a:ln>
          <a:effectLst/>
        </p:spPr>
        <p:txBody>
          <a:bodyPr>
            <a:noAutofit/>
          </a:bodyPr>
          <a:lstStyle/>
          <a:p>
            <a:pPr marL="0" indent="0" algn="ctr">
              <a:lnSpc>
                <a:spcPct val="150000"/>
              </a:lnSpc>
              <a:buNone/>
            </a:pPr>
            <a:r>
              <a:rPr lang="ne-NP" sz="16600" dirty="0">
                <a:solidFill>
                  <a:srgbClr val="000099"/>
                </a:solidFill>
                <a:cs typeface="Kalimati" pitchFamily="2"/>
              </a:rPr>
              <a:t>धन्यवाद !</a:t>
            </a:r>
            <a:r>
              <a:rPr lang="ne-NP" sz="16600" dirty="0">
                <a:solidFill>
                  <a:srgbClr val="002060"/>
                </a:solidFill>
                <a:latin typeface="Preeti"/>
                <a:cs typeface="Kalimati" pitchFamily="2"/>
              </a:rPr>
              <a:t> </a:t>
            </a:r>
            <a:endParaRPr lang="en-US" sz="16600" dirty="0">
              <a:solidFill>
                <a:srgbClr val="002060"/>
              </a:solidFill>
            </a:endParaRPr>
          </a:p>
          <a:p>
            <a:pPr marL="0" indent="0" algn="ctr">
              <a:lnSpc>
                <a:spcPct val="150000"/>
              </a:lnSpc>
              <a:spcAft>
                <a:spcPts val="600"/>
              </a:spcAft>
              <a:buNone/>
            </a:pPr>
            <a:endParaRPr lang="en-US" sz="16600" dirty="0"/>
          </a:p>
          <a:p>
            <a:pPr marL="0" indent="0" algn="ctr">
              <a:buNone/>
            </a:pPr>
            <a:endParaRPr lang="en-US" sz="16600" dirty="0"/>
          </a:p>
        </p:txBody>
      </p:sp>
      <p:sp>
        <p:nvSpPr>
          <p:cNvPr id="5" name="Slide Number Placeholder 19">
            <a:extLst>
              <a:ext uri="{FF2B5EF4-FFF2-40B4-BE49-F238E27FC236}">
                <a16:creationId xmlns:a16="http://schemas.microsoft.com/office/drawing/2014/main" xmlns="" id="{C906ED90-6D25-4193-A357-B4540218F121}"/>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30</a:t>
            </a:fld>
            <a:endParaRPr lang="en-US" dirty="0">
              <a:latin typeface="Fontasy Himali" panose="04020500000000000000" pitchFamily="82" charset="0"/>
            </a:endParaRPr>
          </a:p>
        </p:txBody>
      </p:sp>
      <p:sp>
        <p:nvSpPr>
          <p:cNvPr id="8" name="Text Placeholder 1">
            <a:extLst>
              <a:ext uri="{FF2B5EF4-FFF2-40B4-BE49-F238E27FC236}">
                <a16:creationId xmlns:a16="http://schemas.microsoft.com/office/drawing/2014/main" xmlns="" id="{9ADCC6DE-9B41-49CF-910E-1D1E23867D31}"/>
              </a:ext>
            </a:extLst>
          </p:cNvPr>
          <p:cNvSpPr txBox="1">
            <a:spLocks/>
          </p:cNvSpPr>
          <p:nvPr/>
        </p:nvSpPr>
        <p:spPr>
          <a:xfrm>
            <a:off x="609600" y="813116"/>
            <a:ext cx="11049000" cy="787084"/>
          </a:xfrm>
          <a:prstGeom prst="rect">
            <a:avLst/>
          </a:prstGeom>
        </p:spPr>
        <p:txBody>
          <a:bodyP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None/>
            </a:pPr>
            <a:r>
              <a:rPr lang="ne-NP" sz="2400" b="1" dirty="0">
                <a:solidFill>
                  <a:srgbClr val="0070C0"/>
                </a:solidFill>
                <a:cs typeface="Kalimati" pitchFamily="2"/>
              </a:rPr>
              <a:t>विस्तृत जानकारीका लागि गणना पुस्तिकाको पेज </a:t>
            </a:r>
            <a:r>
              <a:rPr lang="ne-NP" sz="2400" b="1" dirty="0" smtClean="0">
                <a:solidFill>
                  <a:srgbClr val="0070C0"/>
                </a:solidFill>
                <a:cs typeface="Kalimati" pitchFamily="2"/>
              </a:rPr>
              <a:t>७८ देखि ८५ सम्म </a:t>
            </a:r>
            <a:r>
              <a:rPr lang="ne-NP" sz="2400" b="1" dirty="0">
                <a:solidFill>
                  <a:srgbClr val="0070C0"/>
                </a:solidFill>
                <a:cs typeface="Kalimati" pitchFamily="2"/>
              </a:rPr>
              <a:t>अध्ययन गर्नुहोस् </a:t>
            </a:r>
          </a:p>
        </p:txBody>
      </p:sp>
    </p:spTree>
    <p:extLst>
      <p:ext uri="{BB962C8B-B14F-4D97-AF65-F5344CB8AC3E}">
        <p14:creationId xmlns:p14="http://schemas.microsoft.com/office/powerpoint/2010/main" val="10245807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9676" y="1437620"/>
            <a:ext cx="9427724" cy="24485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ounded Rectangular Callout 7"/>
          <p:cNvSpPr/>
          <p:nvPr/>
        </p:nvSpPr>
        <p:spPr>
          <a:xfrm>
            <a:off x="152400" y="4343400"/>
            <a:ext cx="11963400" cy="2438400"/>
          </a:xfrm>
          <a:prstGeom prst="wedgeRoundRectCallout">
            <a:avLst>
              <a:gd name="adj1" fmla="val -21319"/>
              <a:gd name="adj2" fmla="val -64491"/>
              <a:gd name="adj3" fmla="val 16667"/>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ne-NP" sz="2400" dirty="0" smtClean="0">
              <a:solidFill>
                <a:schemeClr val="tx1"/>
              </a:solidFill>
              <a:latin typeface="Preeti" pitchFamily="2" charset="0"/>
              <a:cs typeface="Kalimati" pitchFamily="2"/>
            </a:endParaRPr>
          </a:p>
          <a:p>
            <a:pPr marL="342900" indent="-342900" algn="just">
              <a:lnSpc>
                <a:spcPct val="150000"/>
              </a:lnSpc>
              <a:buFont typeface="Wingdings" pitchFamily="2" charset="2"/>
              <a:buChar char="ü"/>
            </a:pPr>
            <a:endParaRPr lang="ne-NP" sz="2400" dirty="0" smtClean="0">
              <a:solidFill>
                <a:schemeClr val="tx1"/>
              </a:solidFill>
              <a:latin typeface="Preeti" pitchFamily="2" charset="0"/>
              <a:cs typeface="Kalimati" pitchFamily="2"/>
            </a:endParaRPr>
          </a:p>
          <a:p>
            <a:pPr marL="342900" indent="-342900" algn="just">
              <a:lnSpc>
                <a:spcPct val="150000"/>
              </a:lnSpc>
              <a:buFont typeface="Wingdings" pitchFamily="2" charset="2"/>
              <a:buChar char="ü"/>
            </a:pPr>
            <a:r>
              <a:rPr lang="ne-NP" sz="2400" dirty="0" smtClean="0">
                <a:solidFill>
                  <a:schemeClr val="tx1"/>
                </a:solidFill>
                <a:latin typeface="Preeti" pitchFamily="2" charset="0"/>
                <a:cs typeface="Kalimati" pitchFamily="2"/>
              </a:rPr>
              <a:t>सन्दर्भ </a:t>
            </a:r>
            <a:r>
              <a:rPr lang="ne-NP" sz="2400" dirty="0">
                <a:solidFill>
                  <a:schemeClr val="tx1"/>
                </a:solidFill>
                <a:latin typeface="Preeti" pitchFamily="2" charset="0"/>
                <a:cs typeface="Kalimati" pitchFamily="2"/>
              </a:rPr>
              <a:t>अवधिमा कृषक परिवारले माछापालन गरेको थियो वा थिएन सोधी यकिन गर्नुपर्छ । </a:t>
            </a:r>
            <a:endParaRPr lang="ne-NP" sz="2400" dirty="0" smtClean="0">
              <a:solidFill>
                <a:schemeClr val="tx1"/>
              </a:solidFill>
              <a:latin typeface="Preeti" pitchFamily="2" charset="0"/>
              <a:cs typeface="Kalimati" pitchFamily="2"/>
            </a:endParaRPr>
          </a:p>
          <a:p>
            <a:pPr marL="342900" indent="-342900" algn="just">
              <a:lnSpc>
                <a:spcPct val="150000"/>
              </a:lnSpc>
              <a:buFont typeface="Wingdings" pitchFamily="2" charset="2"/>
              <a:buChar char="ü"/>
            </a:pPr>
            <a:r>
              <a:rPr lang="ne-NP" sz="2400" dirty="0" smtClean="0">
                <a:solidFill>
                  <a:schemeClr val="tx1"/>
                </a:solidFill>
                <a:latin typeface="Preeti" pitchFamily="2" charset="0"/>
                <a:cs typeface="Kalimati" pitchFamily="2"/>
              </a:rPr>
              <a:t>यदि </a:t>
            </a:r>
            <a:r>
              <a:rPr lang="ne-NP" sz="2400" dirty="0">
                <a:solidFill>
                  <a:schemeClr val="tx1"/>
                </a:solidFill>
                <a:latin typeface="Preeti" pitchFamily="2" charset="0"/>
                <a:cs typeface="Kalimati" pitchFamily="2"/>
              </a:rPr>
              <a:t>थियो भने कोड १ मा र थिएन भने कोड २ मा गोलो घेरा लगाउनुपर्छ । </a:t>
            </a:r>
            <a:endParaRPr lang="ne-NP" sz="2400" dirty="0" smtClean="0">
              <a:solidFill>
                <a:schemeClr val="tx1"/>
              </a:solidFill>
              <a:latin typeface="Preeti" pitchFamily="2" charset="0"/>
              <a:cs typeface="Kalimati" pitchFamily="2"/>
            </a:endParaRPr>
          </a:p>
          <a:p>
            <a:pPr marL="342900" indent="-342900" algn="just">
              <a:lnSpc>
                <a:spcPct val="150000"/>
              </a:lnSpc>
              <a:buFont typeface="Wingdings" pitchFamily="2" charset="2"/>
              <a:buChar char="ü"/>
            </a:pPr>
            <a:r>
              <a:rPr lang="ne-NP" sz="2400" dirty="0" smtClean="0">
                <a:solidFill>
                  <a:schemeClr val="tx1"/>
                </a:solidFill>
                <a:latin typeface="Preeti" pitchFamily="2" charset="0"/>
                <a:cs typeface="Kalimati" pitchFamily="2"/>
              </a:rPr>
              <a:t>कोड </a:t>
            </a:r>
            <a:r>
              <a:rPr lang="ne-NP" sz="2400" dirty="0">
                <a:solidFill>
                  <a:schemeClr val="tx1"/>
                </a:solidFill>
                <a:latin typeface="Preeti" pitchFamily="2" charset="0"/>
                <a:cs typeface="Kalimati" pitchFamily="2"/>
              </a:rPr>
              <a:t>२ मा गोलो घेरा लगाएको अवस्थामा प्रश्न ८.१.२ नसोधी प्रश्न ८.२.१ देखि सोध्नुपर्छ ।</a:t>
            </a:r>
          </a:p>
          <a:p>
            <a:pPr algn="just">
              <a:lnSpc>
                <a:spcPct val="150000"/>
              </a:lnSpc>
            </a:pPr>
            <a:endParaRPr lang="ne-NP" sz="2400" dirty="0">
              <a:solidFill>
                <a:schemeClr val="tx1"/>
              </a:solidFill>
              <a:latin typeface="Preeti" pitchFamily="2" charset="0"/>
            </a:endParaRPr>
          </a:p>
        </p:txBody>
      </p:sp>
      <p:sp>
        <p:nvSpPr>
          <p:cNvPr id="2" name="Rectangle 1"/>
          <p:cNvSpPr/>
          <p:nvPr/>
        </p:nvSpPr>
        <p:spPr>
          <a:xfrm>
            <a:off x="234244" y="914400"/>
            <a:ext cx="4275529" cy="523220"/>
          </a:xfrm>
          <a:prstGeom prst="rect">
            <a:avLst/>
          </a:prstGeom>
        </p:spPr>
        <p:txBody>
          <a:bodyPr wrap="none">
            <a:spAutoFit/>
          </a:bodyPr>
          <a:lstStyle/>
          <a:p>
            <a:r>
              <a:rPr lang="ne-NP" sz="2800" b="1" dirty="0">
                <a:cs typeface="Kalimati" pitchFamily="2"/>
              </a:rPr>
              <a:t>अन्य खेतीसम्बन्धी विवरण ···</a:t>
            </a:r>
          </a:p>
        </p:txBody>
      </p:sp>
    </p:spTree>
    <p:extLst>
      <p:ext uri="{BB962C8B-B14F-4D97-AF65-F5344CB8AC3E}">
        <p14:creationId xmlns:p14="http://schemas.microsoft.com/office/powerpoint/2010/main" val="2829870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685800"/>
            <a:ext cx="967740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ontent Placeholder 7"/>
          <p:cNvSpPr>
            <a:spLocks noGrp="1"/>
          </p:cNvSpPr>
          <p:nvPr>
            <p:ph idx="1"/>
          </p:nvPr>
        </p:nvSpPr>
        <p:spPr>
          <a:xfrm>
            <a:off x="2438400" y="3429000"/>
            <a:ext cx="4191000" cy="3352800"/>
          </a:xfrm>
          <a:prstGeom prst="wedgeRoundRectCallout">
            <a:avLst>
              <a:gd name="adj1" fmla="val -22978"/>
              <a:gd name="adj2" fmla="val -66657"/>
              <a:gd name="adj3" fmla="val 16667"/>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indent="0" algn="just">
              <a:lnSpc>
                <a:spcPct val="150000"/>
              </a:lnSpc>
              <a:buNone/>
            </a:pPr>
            <a:r>
              <a:rPr lang="ne-NP" sz="2200" dirty="0">
                <a:solidFill>
                  <a:schemeClr val="tx1"/>
                </a:solidFill>
                <a:latin typeface="Preeti" pitchFamily="2" charset="0"/>
                <a:cs typeface="Kalimati" pitchFamily="2"/>
              </a:rPr>
              <a:t>यस महलमा महल १ मा उल्लिखित सम्पूर्ण पोखरीहरूले ओगटेको डिलसहितको जम्मा क्षेत्रफल बिघा÷कट्ठा÷धुर वा रोपनी÷आना÷पैसामा उल्लेख गर्नुपर्छ </a:t>
            </a:r>
            <a:endParaRPr lang="en-US" sz="2200" dirty="0">
              <a:solidFill>
                <a:schemeClr val="tx1"/>
              </a:solidFill>
              <a:latin typeface="Preeti" pitchFamily="2" charset="0"/>
              <a:cs typeface="Kalimati" pitchFamily="2"/>
            </a:endParaRPr>
          </a:p>
        </p:txBody>
      </p:sp>
      <p:sp>
        <p:nvSpPr>
          <p:cNvPr id="9" name="Content Placeholder 7"/>
          <p:cNvSpPr txBox="1">
            <a:spLocks/>
          </p:cNvSpPr>
          <p:nvPr/>
        </p:nvSpPr>
        <p:spPr>
          <a:xfrm>
            <a:off x="152401" y="3581400"/>
            <a:ext cx="1943099" cy="3124200"/>
          </a:xfrm>
          <a:prstGeom prst="wedgeRoundRectCallout">
            <a:avLst>
              <a:gd name="adj1" fmla="val 22644"/>
              <a:gd name="adj2" fmla="val -70307"/>
              <a:gd name="adj3" fmla="val 16667"/>
            </a:avLst>
          </a:prstGeom>
          <a:solidFill>
            <a:schemeClr val="bg1"/>
          </a:solidFill>
          <a:ln w="25400" cap="flat" cmpd="sng" algn="ctr">
            <a:solidFill>
              <a:schemeClr val="tx1">
                <a:lumMod val="50000"/>
                <a:lumOff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just">
              <a:lnSpc>
                <a:spcPct val="150000"/>
              </a:lnSpc>
              <a:buNone/>
            </a:pPr>
            <a:r>
              <a:rPr lang="ne-NP" sz="2000" dirty="0" smtClean="0">
                <a:solidFill>
                  <a:schemeClr val="tx1"/>
                </a:solidFill>
                <a:latin typeface="Preeti" pitchFamily="2" charset="0"/>
                <a:cs typeface="Kalimati" pitchFamily="2"/>
              </a:rPr>
              <a:t>यस</a:t>
            </a:r>
            <a:r>
              <a:rPr lang="en-US" sz="2000" dirty="0" smtClean="0">
                <a:solidFill>
                  <a:schemeClr val="tx1"/>
                </a:solidFill>
                <a:latin typeface="Preeti" pitchFamily="2" charset="0"/>
                <a:cs typeface="Kalimati" pitchFamily="2"/>
              </a:rPr>
              <a:t> </a:t>
            </a:r>
            <a:r>
              <a:rPr lang="ne-NP" sz="2000" dirty="0" smtClean="0">
                <a:solidFill>
                  <a:schemeClr val="tx1"/>
                </a:solidFill>
                <a:latin typeface="Preeti" pitchFamily="2" charset="0"/>
                <a:cs typeface="Kalimati" pitchFamily="2"/>
              </a:rPr>
              <a:t>महलमा </a:t>
            </a:r>
            <a:r>
              <a:rPr lang="ne-NP" sz="2000" dirty="0">
                <a:solidFill>
                  <a:schemeClr val="tx1"/>
                </a:solidFill>
                <a:latin typeface="Preeti" pitchFamily="2" charset="0"/>
                <a:cs typeface="Kalimati" pitchFamily="2"/>
              </a:rPr>
              <a:t>कृषक परिवारले माछापालन गरेको जम्मा पोखरीको संख्या लेख्नुपर्छ ।</a:t>
            </a:r>
            <a:endParaRPr lang="en-US" sz="2000" dirty="0">
              <a:solidFill>
                <a:schemeClr val="tx1"/>
              </a:solidFill>
              <a:latin typeface="Preeti" pitchFamily="2" charset="0"/>
              <a:cs typeface="Kalimati" pitchFamily="2"/>
            </a:endParaRPr>
          </a:p>
        </p:txBody>
      </p:sp>
      <p:sp>
        <p:nvSpPr>
          <p:cNvPr id="10" name="Content Placeholder 7"/>
          <p:cNvSpPr txBox="1">
            <a:spLocks/>
          </p:cNvSpPr>
          <p:nvPr/>
        </p:nvSpPr>
        <p:spPr>
          <a:xfrm>
            <a:off x="6705600" y="3200400"/>
            <a:ext cx="5334000" cy="3505200"/>
          </a:xfrm>
          <a:prstGeom prst="wedgeRoundRectCallout">
            <a:avLst>
              <a:gd name="adj1" fmla="val -24944"/>
              <a:gd name="adj2" fmla="val -59448"/>
              <a:gd name="adj3" fmla="val 16667"/>
            </a:avLst>
          </a:prstGeom>
          <a:solidFill>
            <a:schemeClr val="bg1"/>
          </a:solidFill>
          <a:ln w="25400" cap="flat" cmpd="sng" algn="ctr">
            <a:solidFill>
              <a:schemeClr val="tx1">
                <a:lumMod val="50000"/>
                <a:lumOff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32500" lnSpcReduction="20000"/>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just">
              <a:lnSpc>
                <a:spcPct val="170000"/>
              </a:lnSpc>
              <a:buNone/>
            </a:pPr>
            <a:r>
              <a:rPr lang="ne-NP" sz="6200" dirty="0">
                <a:solidFill>
                  <a:schemeClr val="tx1"/>
                </a:solidFill>
                <a:latin typeface="Preeti" pitchFamily="2" charset="0"/>
                <a:cs typeface="Kalimati" pitchFamily="2"/>
              </a:rPr>
              <a:t>यस महलमा महल १ मा उल्लिखित सम्पूर्ण पोखरीहरूको डिल बाहेकको जलाशयले मात्र ओगटेको जम्मा क्षेत्रफल बिघा÷कट्ठा÷धुर वा रोपनी÷आना÷पैसामा उल्लेख गर्नुपर्छ । माथिका दुवै महलहरूमा क्षेत्रफलको एकाइ प्रश्न ३.१ मा उल्लेख भएबमोजिमकै हुनुपर्छ ।</a:t>
            </a:r>
          </a:p>
          <a:p>
            <a:pPr marL="0" indent="0" algn="just">
              <a:lnSpc>
                <a:spcPct val="150000"/>
              </a:lnSpc>
              <a:buNone/>
            </a:pPr>
            <a:endParaRPr lang="ne-NP" sz="2400" dirty="0">
              <a:solidFill>
                <a:schemeClr val="tx1"/>
              </a:solidFill>
              <a:latin typeface="Preeti" pitchFamily="2" charset="0"/>
              <a:cs typeface="Kalimati" pitchFamily="2"/>
            </a:endParaRPr>
          </a:p>
        </p:txBody>
      </p:sp>
      <p:sp>
        <p:nvSpPr>
          <p:cNvPr id="11" name="Oval 10"/>
          <p:cNvSpPr/>
          <p:nvPr/>
        </p:nvSpPr>
        <p:spPr>
          <a:xfrm>
            <a:off x="1219200" y="1524000"/>
            <a:ext cx="1752600" cy="609600"/>
          </a:xfrm>
          <a:prstGeom prst="ellips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p:cNvSpPr/>
          <p:nvPr/>
        </p:nvSpPr>
        <p:spPr>
          <a:xfrm>
            <a:off x="3352800" y="1371600"/>
            <a:ext cx="2743200" cy="609600"/>
          </a:xfrm>
          <a:prstGeom prst="ellips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p:cNvSpPr/>
          <p:nvPr/>
        </p:nvSpPr>
        <p:spPr>
          <a:xfrm>
            <a:off x="6553200" y="1371600"/>
            <a:ext cx="2743200" cy="609600"/>
          </a:xfrm>
          <a:prstGeom prst="ellips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77022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685800"/>
            <a:ext cx="72390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ontent Placeholder 4"/>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a:p>
        </p:txBody>
      </p:sp>
      <p:sp>
        <p:nvSpPr>
          <p:cNvPr id="9" name="Rounded Rectangular Callout 8"/>
          <p:cNvSpPr/>
          <p:nvPr/>
        </p:nvSpPr>
        <p:spPr>
          <a:xfrm>
            <a:off x="152400" y="3429000"/>
            <a:ext cx="10287000" cy="3276600"/>
          </a:xfrm>
          <a:prstGeom prst="wedgeRoundRectCallout">
            <a:avLst>
              <a:gd name="adj1" fmla="val -21803"/>
              <a:gd name="adj2" fmla="val -64249"/>
              <a:gd name="adj3" fmla="val 16667"/>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lnSpc>
                <a:spcPct val="150000"/>
              </a:lnSpc>
              <a:buFont typeface="Wingdings" pitchFamily="2" charset="2"/>
              <a:buChar char="ü"/>
            </a:pPr>
            <a:r>
              <a:rPr lang="ne-NP" sz="2400" dirty="0">
                <a:solidFill>
                  <a:schemeClr val="tx1"/>
                </a:solidFill>
                <a:latin typeface="Preeti" pitchFamily="2" charset="0"/>
                <a:cs typeface="Kalimati" pitchFamily="2"/>
              </a:rPr>
              <a:t>सन्दर्भ अवधिमा कृषक परिवारले च्याउ खेती गरेको थियो वा थिएन सोधी यकिन गर्नुपर्छ । </a:t>
            </a:r>
          </a:p>
          <a:p>
            <a:pPr marL="342900" indent="-342900" algn="just">
              <a:lnSpc>
                <a:spcPct val="150000"/>
              </a:lnSpc>
              <a:buFont typeface="Wingdings" pitchFamily="2" charset="2"/>
              <a:buChar char="ü"/>
            </a:pPr>
            <a:r>
              <a:rPr lang="ne-NP" sz="2400" dirty="0">
                <a:solidFill>
                  <a:schemeClr val="tx1"/>
                </a:solidFill>
                <a:latin typeface="Preeti" pitchFamily="2" charset="0"/>
                <a:cs typeface="Kalimati" pitchFamily="2"/>
              </a:rPr>
              <a:t>यदि यस प्रकारको खेती गरेको थियो भने कोड १ मा र थिएन भने कोड २ मा गोलो घेरा लगाउनुपर्छ । </a:t>
            </a:r>
          </a:p>
          <a:p>
            <a:pPr marL="342900" indent="-342900" algn="just">
              <a:lnSpc>
                <a:spcPct val="150000"/>
              </a:lnSpc>
              <a:buFont typeface="Wingdings" pitchFamily="2" charset="2"/>
              <a:buChar char="ü"/>
            </a:pPr>
            <a:r>
              <a:rPr lang="ne-NP" sz="2400" dirty="0">
                <a:solidFill>
                  <a:schemeClr val="tx1"/>
                </a:solidFill>
                <a:latin typeface="Preeti" pitchFamily="2" charset="0"/>
                <a:cs typeface="Kalimati" pitchFamily="2"/>
              </a:rPr>
              <a:t>यदि कोड २ मा गोलो घेरा लगाएको भए प्रश्न ८.२.२ नसोधी प्रश्न ८.३  देखि सोध्नुपर्छ ।</a:t>
            </a:r>
            <a:endParaRPr lang="en-US" sz="2400" dirty="0">
              <a:solidFill>
                <a:schemeClr val="tx1"/>
              </a:solidFill>
              <a:latin typeface="Preeti" pitchFamily="2" charset="0"/>
              <a:cs typeface="Kalimati" pitchFamily="2"/>
            </a:endParaRPr>
          </a:p>
        </p:txBody>
      </p:sp>
    </p:spTree>
    <p:extLst>
      <p:ext uri="{BB962C8B-B14F-4D97-AF65-F5344CB8AC3E}">
        <p14:creationId xmlns:p14="http://schemas.microsoft.com/office/powerpoint/2010/main" val="601686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38200"/>
            <a:ext cx="8915400" cy="210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7"/>
          <p:cNvSpPr txBox="1">
            <a:spLocks noGrp="1"/>
          </p:cNvSpPr>
          <p:nvPr>
            <p:ph idx="1"/>
          </p:nvPr>
        </p:nvSpPr>
        <p:spPr>
          <a:xfrm>
            <a:off x="152400" y="3657600"/>
            <a:ext cx="10439400" cy="2895600"/>
          </a:xfrm>
          <a:prstGeom prst="wedgeRoundRectCallout">
            <a:avLst>
              <a:gd name="adj1" fmla="val -20146"/>
              <a:gd name="adj2" fmla="val -69702"/>
              <a:gd name="adj3" fmla="val 16667"/>
            </a:avLst>
          </a:prstGeom>
          <a:solidFill>
            <a:schemeClr val="bg1"/>
          </a:solidFill>
          <a:ln w="25400" cap="flat" cmpd="sng" algn="ctr">
            <a:solidFill>
              <a:schemeClr val="tx1">
                <a:lumMod val="50000"/>
                <a:lumOff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algn="just">
              <a:lnSpc>
                <a:spcPct val="170000"/>
              </a:lnSpc>
              <a:buFont typeface="Wingdings" pitchFamily="2" charset="2"/>
              <a:buChar char="ü"/>
            </a:pPr>
            <a:r>
              <a:rPr lang="ne-NP" sz="2400" dirty="0" smtClean="0">
                <a:solidFill>
                  <a:schemeClr val="tx1"/>
                </a:solidFill>
                <a:latin typeface="Preeti" pitchFamily="2" charset="0"/>
                <a:cs typeface="Kalimati" pitchFamily="2"/>
              </a:rPr>
              <a:t>कृषि </a:t>
            </a:r>
            <a:r>
              <a:rPr lang="ne-NP" sz="2400" dirty="0">
                <a:solidFill>
                  <a:schemeClr val="tx1"/>
                </a:solidFill>
                <a:latin typeface="Preeti" pitchFamily="2" charset="0"/>
                <a:cs typeface="Kalimati" pitchFamily="2"/>
              </a:rPr>
              <a:t>चलनमा च्याउखेती गरिएको भए सम्पूर्ण जग्गाको जम्मा क्षेत्रफल सम्बन्धित महलहरुमा बिघा÷कट्ठा÷धुर वा रोपनी÷आना÷पैसामा उल्लेख गर्नुपर्छ । </a:t>
            </a:r>
            <a:endParaRPr lang="ne-NP" sz="2400" dirty="0" smtClean="0">
              <a:solidFill>
                <a:schemeClr val="tx1"/>
              </a:solidFill>
              <a:latin typeface="Preeti" pitchFamily="2" charset="0"/>
              <a:cs typeface="Kalimati" pitchFamily="2"/>
            </a:endParaRPr>
          </a:p>
          <a:p>
            <a:pPr algn="just">
              <a:lnSpc>
                <a:spcPct val="170000"/>
              </a:lnSpc>
              <a:buFont typeface="Wingdings" pitchFamily="2" charset="2"/>
              <a:buChar char="ü"/>
            </a:pPr>
            <a:r>
              <a:rPr lang="ne-NP" sz="2400" dirty="0" smtClean="0">
                <a:solidFill>
                  <a:schemeClr val="tx1"/>
                </a:solidFill>
                <a:latin typeface="Preeti" pitchFamily="2" charset="0"/>
                <a:cs typeface="Kalimati" pitchFamily="2"/>
              </a:rPr>
              <a:t>यहाँ </a:t>
            </a:r>
            <a:r>
              <a:rPr lang="ne-NP" sz="2400" dirty="0">
                <a:solidFill>
                  <a:schemeClr val="tx1"/>
                </a:solidFill>
                <a:latin typeface="Preeti" pitchFamily="2" charset="0"/>
                <a:cs typeface="Kalimati" pitchFamily="2"/>
              </a:rPr>
              <a:t>क्षेत्रफलको एकाइ प्रश्न </a:t>
            </a:r>
            <a:r>
              <a:rPr lang="ne-NP" sz="2400" dirty="0" smtClean="0">
                <a:solidFill>
                  <a:schemeClr val="tx1"/>
                </a:solidFill>
                <a:latin typeface="Preeti" pitchFamily="2" charset="0"/>
                <a:cs typeface="Kalimati" pitchFamily="2"/>
              </a:rPr>
              <a:t>नः </a:t>
            </a:r>
            <a:r>
              <a:rPr lang="ne-NP" sz="2400" dirty="0">
                <a:solidFill>
                  <a:schemeClr val="tx1"/>
                </a:solidFill>
                <a:latin typeface="Preeti" pitchFamily="2" charset="0"/>
                <a:cs typeface="Kalimati" pitchFamily="2"/>
              </a:rPr>
              <a:t>३.१ मा उल्लेख भएबमोजिमकै हुनुपर्छ ।</a:t>
            </a:r>
          </a:p>
          <a:p>
            <a:pPr algn="just">
              <a:lnSpc>
                <a:spcPct val="150000"/>
              </a:lnSpc>
              <a:buFont typeface="Wingdings" pitchFamily="2" charset="2"/>
              <a:buChar char="ü"/>
            </a:pPr>
            <a:endParaRPr lang="en-US" sz="2400" dirty="0">
              <a:solidFill>
                <a:schemeClr val="tx1"/>
              </a:solidFill>
              <a:latin typeface="Preeti" pitchFamily="2" charset="0"/>
            </a:endParaRPr>
          </a:p>
        </p:txBody>
      </p:sp>
    </p:spTree>
    <p:extLst>
      <p:ext uri="{BB962C8B-B14F-4D97-AF65-F5344CB8AC3E}">
        <p14:creationId xmlns:p14="http://schemas.microsoft.com/office/powerpoint/2010/main" val="3026258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62000"/>
            <a:ext cx="92202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5"/>
          <p:cNvSpPr>
            <a:spLocks noGrp="1"/>
          </p:cNvSpPr>
          <p:nvPr>
            <p:ph idx="1"/>
          </p:nvPr>
        </p:nvSpPr>
        <p:spPr>
          <a:xfrm>
            <a:off x="152400" y="3429000"/>
            <a:ext cx="10591800" cy="2971800"/>
          </a:xfrm>
          <a:prstGeom prst="wedgeRoundRectCallout">
            <a:avLst>
              <a:gd name="adj1" fmla="val -21275"/>
              <a:gd name="adj2" fmla="val -66484"/>
              <a:gd name="adj3" fmla="val 16667"/>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marL="0" indent="0" algn="just">
              <a:lnSpc>
                <a:spcPct val="150000"/>
              </a:lnSpc>
              <a:buNone/>
            </a:pPr>
            <a:endParaRPr lang="ne-NP" sz="3400" dirty="0" smtClean="0">
              <a:solidFill>
                <a:schemeClr val="tx1"/>
              </a:solidFill>
              <a:latin typeface="Preeti" pitchFamily="2" charset="0"/>
              <a:cs typeface="Kalimati" pitchFamily="2"/>
            </a:endParaRPr>
          </a:p>
          <a:p>
            <a:pPr algn="just">
              <a:lnSpc>
                <a:spcPct val="170000"/>
              </a:lnSpc>
              <a:buFont typeface="Wingdings" pitchFamily="2" charset="2"/>
              <a:buChar char="ü"/>
            </a:pPr>
            <a:r>
              <a:rPr lang="ne-NP" sz="8800" dirty="0" smtClean="0">
                <a:solidFill>
                  <a:schemeClr val="tx1"/>
                </a:solidFill>
                <a:latin typeface="Preeti" pitchFamily="2" charset="0"/>
                <a:cs typeface="Kalimati" pitchFamily="2"/>
              </a:rPr>
              <a:t>सन्दर्भ </a:t>
            </a:r>
            <a:r>
              <a:rPr lang="ne-NP" sz="8800" dirty="0">
                <a:solidFill>
                  <a:schemeClr val="tx1"/>
                </a:solidFill>
                <a:latin typeface="Preeti" pitchFamily="2" charset="0"/>
                <a:cs typeface="Kalimati" pitchFamily="2"/>
              </a:rPr>
              <a:t>अवधिमा कृषि चलनमा मौरीपालन गरिएको थियो वा थिएन सोधी यकिन </a:t>
            </a:r>
            <a:r>
              <a:rPr lang="ne-NP" sz="8800" dirty="0" smtClean="0">
                <a:solidFill>
                  <a:schemeClr val="tx1"/>
                </a:solidFill>
                <a:latin typeface="Preeti" pitchFamily="2" charset="0"/>
                <a:cs typeface="Kalimati" pitchFamily="2"/>
              </a:rPr>
              <a:t>गर्नुपर्छ, </a:t>
            </a:r>
          </a:p>
          <a:p>
            <a:pPr algn="just">
              <a:lnSpc>
                <a:spcPct val="170000"/>
              </a:lnSpc>
              <a:buFont typeface="Wingdings" pitchFamily="2" charset="2"/>
              <a:buChar char="ü"/>
            </a:pPr>
            <a:r>
              <a:rPr lang="ne-NP" sz="8800" dirty="0" smtClean="0">
                <a:solidFill>
                  <a:schemeClr val="tx1"/>
                </a:solidFill>
                <a:latin typeface="Preeti" pitchFamily="2" charset="0"/>
                <a:cs typeface="Kalimati" pitchFamily="2"/>
              </a:rPr>
              <a:t>यदि </a:t>
            </a:r>
            <a:r>
              <a:rPr lang="ne-NP" sz="8800" dirty="0">
                <a:solidFill>
                  <a:schemeClr val="tx1"/>
                </a:solidFill>
                <a:latin typeface="Preeti" pitchFamily="2" charset="0"/>
                <a:cs typeface="Kalimati" pitchFamily="2"/>
              </a:rPr>
              <a:t>थियो भने यसलाई जनाउने कोड १ मा र थिएन भने कोड २ मा गोलो घेरा </a:t>
            </a:r>
            <a:r>
              <a:rPr lang="ne-NP" sz="8800" dirty="0" smtClean="0">
                <a:solidFill>
                  <a:schemeClr val="tx1"/>
                </a:solidFill>
                <a:latin typeface="Preeti" pitchFamily="2" charset="0"/>
                <a:cs typeface="Kalimati" pitchFamily="2"/>
              </a:rPr>
              <a:t>लगाउनुपर्छ, </a:t>
            </a:r>
            <a:endParaRPr lang="ne-NP" sz="8800" dirty="0">
              <a:solidFill>
                <a:schemeClr val="tx1"/>
              </a:solidFill>
              <a:latin typeface="Preeti" pitchFamily="2" charset="0"/>
              <a:cs typeface="Kalimati" pitchFamily="2"/>
            </a:endParaRPr>
          </a:p>
          <a:p>
            <a:pPr algn="just">
              <a:lnSpc>
                <a:spcPct val="170000"/>
              </a:lnSpc>
              <a:buFont typeface="Wingdings" pitchFamily="2" charset="2"/>
              <a:buChar char="ü"/>
            </a:pPr>
            <a:r>
              <a:rPr lang="ne-NP" sz="8800" dirty="0">
                <a:solidFill>
                  <a:schemeClr val="tx1"/>
                </a:solidFill>
                <a:latin typeface="Preeti" pitchFamily="2" charset="0"/>
                <a:cs typeface="Kalimati" pitchFamily="2"/>
              </a:rPr>
              <a:t>यदि कोड २ मा गोलो घेरा लगाएको भए प्रश्न नं. ८.३.२ नसोधी प्रश्न नं. ८.४ देखि सोध्नुपर्छ ।</a:t>
            </a:r>
          </a:p>
          <a:p>
            <a:pPr marL="0" indent="0" algn="just">
              <a:lnSpc>
                <a:spcPct val="150000"/>
              </a:lnSpc>
              <a:buNone/>
            </a:pPr>
            <a:endParaRPr lang="en-US" sz="8800" dirty="0">
              <a:solidFill>
                <a:schemeClr val="tx1"/>
              </a:solidFill>
              <a:latin typeface="Preeti" pitchFamily="2" charset="0"/>
            </a:endParaRPr>
          </a:p>
        </p:txBody>
      </p:sp>
    </p:spTree>
    <p:extLst>
      <p:ext uri="{BB962C8B-B14F-4D97-AF65-F5344CB8AC3E}">
        <p14:creationId xmlns:p14="http://schemas.microsoft.com/office/powerpoint/2010/main" val="1810581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838200"/>
            <a:ext cx="8839200"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5"/>
          <p:cNvSpPr>
            <a:spLocks noGrp="1"/>
          </p:cNvSpPr>
          <p:nvPr>
            <p:ph idx="1"/>
          </p:nvPr>
        </p:nvSpPr>
        <p:spPr>
          <a:xfrm>
            <a:off x="533400" y="4038600"/>
            <a:ext cx="9829800" cy="2667000"/>
          </a:xfrm>
          <a:prstGeom prst="wedgeRoundRectCallout">
            <a:avLst>
              <a:gd name="adj1" fmla="val -21157"/>
              <a:gd name="adj2" fmla="val -68945"/>
              <a:gd name="adj3" fmla="val 16667"/>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marL="0" indent="0" algn="just">
              <a:lnSpc>
                <a:spcPct val="150000"/>
              </a:lnSpc>
              <a:buNone/>
            </a:pPr>
            <a:endParaRPr lang="ne-NP" sz="2400" dirty="0" smtClean="0">
              <a:solidFill>
                <a:schemeClr val="tx1"/>
              </a:solidFill>
              <a:latin typeface="Preeti" pitchFamily="2" charset="0"/>
            </a:endParaRPr>
          </a:p>
          <a:p>
            <a:pPr algn="just">
              <a:lnSpc>
                <a:spcPct val="150000"/>
              </a:lnSpc>
              <a:buFont typeface="Wingdings" pitchFamily="2" charset="2"/>
              <a:buChar char="ü"/>
            </a:pPr>
            <a:r>
              <a:rPr lang="ne-NP" sz="9600" dirty="0" smtClean="0">
                <a:solidFill>
                  <a:schemeClr val="tx1"/>
                </a:solidFill>
                <a:latin typeface="Preeti" pitchFamily="2" charset="0"/>
                <a:cs typeface="Kalimati" pitchFamily="2"/>
              </a:rPr>
              <a:t>सन्दर्भ </a:t>
            </a:r>
            <a:r>
              <a:rPr lang="ne-NP" sz="9600" dirty="0">
                <a:solidFill>
                  <a:schemeClr val="tx1"/>
                </a:solidFill>
                <a:latin typeface="Preeti" pitchFamily="2" charset="0"/>
                <a:cs typeface="Kalimati" pitchFamily="2"/>
              </a:rPr>
              <a:t>अवधिमा कृषक परिवारले पालन गरेको मौरीको किसिमअनुसारको घार संख्या यहाँ लेख्नुपर्छ । </a:t>
            </a:r>
          </a:p>
          <a:p>
            <a:pPr algn="just">
              <a:lnSpc>
                <a:spcPct val="150000"/>
              </a:lnSpc>
              <a:buFont typeface="Wingdings" pitchFamily="2" charset="2"/>
              <a:buChar char="ü"/>
            </a:pPr>
            <a:r>
              <a:rPr lang="ne-NP" sz="9600" dirty="0">
                <a:solidFill>
                  <a:schemeClr val="tx1"/>
                </a:solidFill>
                <a:latin typeface="Preeti" pitchFamily="2" charset="0"/>
                <a:cs typeface="Kalimati" pitchFamily="2"/>
              </a:rPr>
              <a:t>प्रश्नमा उल्लिखित उन्नत र स्थानीय दुई किसिमहरूमध्ये कुनै किसिमको मौरी कृषि चलनमा पालिएको रहेनछ भने सोको घार संख्या उल्लेख गर्ने कोठामा तेर्सो धर्का </a:t>
            </a:r>
            <a:r>
              <a:rPr lang="ne-NP" sz="9600" dirty="0">
                <a:solidFill>
                  <a:schemeClr val="tx1"/>
                </a:solidFill>
                <a:latin typeface="Times New Roman" pitchFamily="18" charset="0"/>
                <a:cs typeface="Kalimati" pitchFamily="2"/>
              </a:rPr>
              <a:t>(–)</a:t>
            </a:r>
            <a:r>
              <a:rPr lang="ne-NP" sz="9600" dirty="0">
                <a:solidFill>
                  <a:schemeClr val="tx1"/>
                </a:solidFill>
                <a:latin typeface="Preeti" pitchFamily="2" charset="0"/>
                <a:cs typeface="Kalimati" pitchFamily="2"/>
              </a:rPr>
              <a:t> तान्नुपर्छ ।</a:t>
            </a:r>
          </a:p>
          <a:p>
            <a:pPr marL="0" indent="0" algn="just">
              <a:lnSpc>
                <a:spcPct val="150000"/>
              </a:lnSpc>
              <a:buNone/>
            </a:pPr>
            <a:endParaRPr lang="ne-NP" sz="2400" dirty="0">
              <a:solidFill>
                <a:schemeClr val="tx1"/>
              </a:solidFill>
              <a:latin typeface="Preeti" pitchFamily="2" charset="0"/>
            </a:endParaRPr>
          </a:p>
          <a:p>
            <a:pPr marL="0" indent="0" algn="just">
              <a:lnSpc>
                <a:spcPct val="150000"/>
              </a:lnSpc>
              <a:buNone/>
            </a:pPr>
            <a:endParaRPr lang="ne-NP" sz="2400" dirty="0">
              <a:solidFill>
                <a:schemeClr val="tx1"/>
              </a:solidFill>
              <a:latin typeface="Preeti" pitchFamily="2" charset="0"/>
            </a:endParaRPr>
          </a:p>
          <a:p>
            <a:pPr marL="0" indent="0" algn="just">
              <a:lnSpc>
                <a:spcPct val="150000"/>
              </a:lnSpc>
              <a:buNone/>
            </a:pPr>
            <a:endParaRPr lang="en-US" sz="2400" dirty="0">
              <a:solidFill>
                <a:schemeClr val="tx1"/>
              </a:solidFill>
              <a:latin typeface="Preeti" pitchFamily="2" charset="0"/>
            </a:endParaRPr>
          </a:p>
        </p:txBody>
      </p:sp>
    </p:spTree>
    <p:extLst>
      <p:ext uri="{BB962C8B-B14F-4D97-AF65-F5344CB8AC3E}">
        <p14:creationId xmlns:p14="http://schemas.microsoft.com/office/powerpoint/2010/main" val="3894480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4503</TotalTime>
  <Words>1579</Words>
  <Application>Microsoft Office PowerPoint</Application>
  <PresentationFormat>Custom</PresentationFormat>
  <Paragraphs>142</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राष्ट्रिय कृषिगणना २०७८ कृषिगणना अधिकृत/सहायक कृषिगणना अधिकृत तालिम मितिः फागुन २२, २०७८ ललितपुर, काठमाडौँ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tsbastola</dc:creator>
  <cp:lastModifiedBy>DELL</cp:lastModifiedBy>
  <cp:revision>554</cp:revision>
  <dcterms:created xsi:type="dcterms:W3CDTF">2006-08-16T00:00:00Z</dcterms:created>
  <dcterms:modified xsi:type="dcterms:W3CDTF">2022-03-05T04:55:19Z</dcterms:modified>
</cp:coreProperties>
</file>